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4"/>
  </p:sldMasterIdLst>
  <p:notesMasterIdLst>
    <p:notesMasterId r:id="rId6"/>
  </p:notesMasterIdLst>
  <p:sldIdLst>
    <p:sldId id="265" r:id="rId5"/>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3" userDrawn="1">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3886CC"/>
    <a:srgbClr val="FF731D"/>
    <a:srgbClr val="EDEDED"/>
    <a:srgbClr val="F1700F"/>
    <a:srgbClr val="FF6600"/>
    <a:srgbClr val="FF7C80"/>
    <a:srgbClr val="F49146"/>
    <a:srgbClr val="FFA0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33" autoAdjust="0"/>
  </p:normalViewPr>
  <p:slideViewPr>
    <p:cSldViewPr snapToGrid="0">
      <p:cViewPr>
        <p:scale>
          <a:sx n="100" d="100"/>
          <a:sy n="100" d="100"/>
        </p:scale>
        <p:origin x="684" y="-3032"/>
      </p:cViewPr>
      <p:guideLst>
        <p:guide orient="horz" pos="3413"/>
        <p:guide pos="244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0" cy="495029"/>
          </a:xfrm>
          <a:prstGeom prst="rect">
            <a:avLst/>
          </a:prstGeom>
        </p:spPr>
        <p:txBody>
          <a:bodyPr vert="horz" lIns="90767" tIns="45384" rIns="90767" bIns="45384"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6" y="0"/>
            <a:ext cx="2918830" cy="495029"/>
          </a:xfrm>
          <a:prstGeom prst="rect">
            <a:avLst/>
          </a:prstGeom>
        </p:spPr>
        <p:txBody>
          <a:bodyPr vert="horz" lIns="90767" tIns="45384" rIns="90767" bIns="45384" rtlCol="0"/>
          <a:lstStyle>
            <a:lvl1pPr algn="r">
              <a:defRPr sz="1100"/>
            </a:lvl1pPr>
          </a:lstStyle>
          <a:p>
            <a:fld id="{70F99883-74AE-4A2C-81B7-5B86A08198C0}" type="datetimeFigureOut">
              <a:rPr kumimoji="1" lang="ja-JP" altLang="en-US" smtClean="0"/>
              <a:t>2023/5/1</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67" tIns="45384" rIns="90767" bIns="45384"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67" tIns="45384" rIns="90767" bIns="4538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8"/>
            <a:ext cx="2918830" cy="495028"/>
          </a:xfrm>
          <a:prstGeom prst="rect">
            <a:avLst/>
          </a:prstGeom>
        </p:spPr>
        <p:txBody>
          <a:bodyPr vert="horz" lIns="90767" tIns="45384" rIns="90767" bIns="45384"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6" y="9371288"/>
            <a:ext cx="2918830" cy="495028"/>
          </a:xfrm>
          <a:prstGeom prst="rect">
            <a:avLst/>
          </a:prstGeom>
        </p:spPr>
        <p:txBody>
          <a:bodyPr vert="horz" lIns="90767" tIns="45384" rIns="90767" bIns="45384"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95892364-9F73-4444-B8E2-40DB7CDD3683}"/>
              </a:ext>
            </a:extLst>
          </p:cNvPr>
          <p:cNvPicPr>
            <a:picLocks noChangeAspect="1"/>
          </p:cNvPicPr>
          <p:nvPr userDrawn="1"/>
        </p:nvPicPr>
        <p:blipFill>
          <a:blip r:embed="rId2"/>
          <a:stretch>
            <a:fillRect/>
          </a:stretch>
        </p:blipFill>
        <p:spPr>
          <a:xfrm>
            <a:off x="0" y="215461"/>
            <a:ext cx="7781925" cy="10807719"/>
          </a:xfrm>
          <a:prstGeom prst="rect">
            <a:avLst/>
          </a:prstGeom>
        </p:spPr>
      </p:pic>
      <p:sp>
        <p:nvSpPr>
          <p:cNvPr id="8" name="TextBox 35">
            <a:extLst>
              <a:ext uri="{FF2B5EF4-FFF2-40B4-BE49-F238E27FC236}">
                <a16:creationId xmlns:a16="http://schemas.microsoft.com/office/drawing/2014/main" id="{F4ED843B-713F-47FC-8EB4-D3632F237C36}"/>
              </a:ext>
            </a:extLst>
          </p:cNvPr>
          <p:cNvSpPr txBox="1"/>
          <p:nvPr userDrawn="1"/>
        </p:nvSpPr>
        <p:spPr>
          <a:xfrm>
            <a:off x="250269" y="3127980"/>
            <a:ext cx="7481789" cy="1107996"/>
          </a:xfrm>
          <a:prstGeom prst="rect">
            <a:avLst/>
          </a:prstGeom>
          <a:noFill/>
        </p:spPr>
        <p:txBody>
          <a:bodyPr wrap="square" rtlCol="0">
            <a:spAutoFit/>
          </a:bodyPr>
          <a:lstStyle/>
          <a:p>
            <a:r>
              <a:rPr lang="ja-JP" altLang="en-US" sz="1800" dirty="0">
                <a:latin typeface="ＭＳ ゴシック" panose="020B0609070205080204" pitchFamily="49" charset="-128"/>
                <a:ea typeface="ＭＳ ゴシック" panose="020B0609070205080204" pitchFamily="49" charset="-128"/>
              </a:rPr>
              <a:t>日 時：令和５年</a:t>
            </a:r>
            <a:r>
              <a:rPr lang="ja-JP" altLang="en-US" sz="20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５</a:t>
            </a:r>
            <a:r>
              <a:rPr lang="ja-JP" altLang="en-US" sz="1800" dirty="0">
                <a:latin typeface="ＭＳ ゴシック" panose="020B0609070205080204" pitchFamily="49" charset="-128"/>
                <a:ea typeface="ＭＳ ゴシック" panose="020B0609070205080204" pitchFamily="49" charset="-128"/>
              </a:rPr>
              <a:t>月</a:t>
            </a:r>
            <a:r>
              <a:rPr lang="ja-JP" altLang="en-US" sz="20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１７</a:t>
            </a:r>
            <a:r>
              <a:rPr lang="ja-JP" altLang="en-US" sz="1800" dirty="0">
                <a:latin typeface="ＭＳ ゴシック" panose="020B0609070205080204" pitchFamily="49" charset="-128"/>
                <a:ea typeface="ＭＳ ゴシック" panose="020B0609070205080204" pitchFamily="49" charset="-128"/>
              </a:rPr>
              <a:t>日（</a:t>
            </a:r>
            <a:r>
              <a:rPr lang="ja-JP" altLang="en-US" sz="20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水</a:t>
            </a:r>
            <a:r>
              <a:rPr lang="ja-JP" altLang="en-US" sz="1800" dirty="0">
                <a:latin typeface="ＭＳ ゴシック" panose="020B0609070205080204" pitchFamily="49" charset="-128"/>
                <a:ea typeface="ＭＳ ゴシック" panose="020B0609070205080204" pitchFamily="49" charset="-128"/>
              </a:rPr>
              <a:t>）</a:t>
            </a:r>
            <a:r>
              <a:rPr lang="ja-JP" altLang="en-US" sz="20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１５：００～１７：００</a:t>
            </a:r>
            <a:endParaRPr lang="en-US" altLang="ja-JP" sz="18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endParaRPr lang="en-US" altLang="ja-JP" sz="1050" dirty="0">
              <a:latin typeface="ＭＳ ゴシック" panose="020B0609070205080204" pitchFamily="49" charset="-128"/>
              <a:ea typeface="ＭＳ ゴシック" panose="020B0609070205080204" pitchFamily="49" charset="-128"/>
            </a:endParaRPr>
          </a:p>
          <a:p>
            <a:r>
              <a:rPr lang="ja-JP" altLang="en-US" sz="1800" dirty="0">
                <a:latin typeface="ＭＳ ゴシック" panose="020B0609070205080204" pitchFamily="49" charset="-128"/>
                <a:ea typeface="ＭＳ ゴシック" panose="020B0609070205080204" pitchFamily="49" charset="-128"/>
              </a:rPr>
              <a:t>場 所：石川県工業試験場 ２階　第２・第３会議室</a:t>
            </a:r>
            <a:endParaRPr lang="en-US" altLang="ja-JP" sz="1800" dirty="0">
              <a:latin typeface="ＭＳ ゴシック" panose="020B0609070205080204" pitchFamily="49" charset="-128"/>
              <a:ea typeface="ＭＳ ゴシック" panose="020B0609070205080204" pitchFamily="49" charset="-128"/>
            </a:endParaRPr>
          </a:p>
          <a:p>
            <a:r>
              <a:rPr lang="ja-JP" altLang="en-US" sz="18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（金沢市鞍月２丁目１番地）</a:t>
            </a:r>
            <a:endParaRPr lang="en-US" altLang="ja-JP" sz="1800" dirty="0">
              <a:latin typeface="ＭＳ ゴシック" panose="020B0609070205080204" pitchFamily="49" charset="-128"/>
              <a:ea typeface="ＭＳ ゴシック" panose="020B0609070205080204" pitchFamily="49" charset="-128"/>
            </a:endParaRPr>
          </a:p>
        </p:txBody>
      </p:sp>
      <p:sp>
        <p:nvSpPr>
          <p:cNvPr id="9" name="正方形/長方形 8">
            <a:extLst>
              <a:ext uri="{FF2B5EF4-FFF2-40B4-BE49-F238E27FC236}">
                <a16:creationId xmlns:a16="http://schemas.microsoft.com/office/drawing/2014/main" id="{866A440B-6851-422F-A87B-B93C1FC13368}"/>
              </a:ext>
            </a:extLst>
          </p:cNvPr>
          <p:cNvSpPr/>
          <p:nvPr userDrawn="1"/>
        </p:nvSpPr>
        <p:spPr>
          <a:xfrm>
            <a:off x="-2592" y="10446335"/>
            <a:ext cx="7784517" cy="4616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TextBox 44">
            <a:extLst>
              <a:ext uri="{FF2B5EF4-FFF2-40B4-BE49-F238E27FC236}">
                <a16:creationId xmlns:a16="http://schemas.microsoft.com/office/drawing/2014/main" id="{FFB148E4-A039-4FE5-9290-56CB8A66FE20}"/>
              </a:ext>
            </a:extLst>
          </p:cNvPr>
          <p:cNvSpPr txBox="1"/>
          <p:nvPr userDrawn="1"/>
        </p:nvSpPr>
        <p:spPr>
          <a:xfrm>
            <a:off x="-2592" y="10507659"/>
            <a:ext cx="7532450" cy="369332"/>
          </a:xfrm>
          <a:prstGeom prst="rect">
            <a:avLst/>
          </a:prstGeom>
          <a:noFill/>
        </p:spPr>
        <p:txBody>
          <a:bodyPr wrap="square" rtlCol="0">
            <a:spAutoFit/>
          </a:bodyPr>
          <a:lstStyle/>
          <a:p>
            <a:r>
              <a:rPr lang="ja-JP" altLang="en-US" sz="1800" dirty="0">
                <a:solidFill>
                  <a:schemeClr val="bg1"/>
                </a:solidFill>
                <a:latin typeface="Meiryo UI" panose="020B0604030504040204" pitchFamily="50" charset="-128"/>
                <a:ea typeface="Meiryo UI" panose="020B0604030504040204" pitchFamily="50" charset="-128"/>
              </a:rPr>
              <a:t>　主催：石川県</a:t>
            </a:r>
            <a:endParaRPr lang="en-US" sz="1800"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86375A6A-F7FB-448E-ADCF-E8608411F5BF}"/>
              </a:ext>
            </a:extLst>
          </p:cNvPr>
          <p:cNvSpPr txBox="1"/>
          <p:nvPr userDrawn="1"/>
        </p:nvSpPr>
        <p:spPr>
          <a:xfrm>
            <a:off x="152709" y="1365406"/>
            <a:ext cx="1967640" cy="461665"/>
          </a:xfrm>
          <a:prstGeom prst="rect">
            <a:avLst/>
          </a:prstGeom>
          <a:noFill/>
        </p:spPr>
        <p:txBody>
          <a:bodyPr wrap="square" rtlCol="0">
            <a:spAutoFit/>
          </a:bodyPr>
          <a:lstStyle/>
          <a:p>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開催概要</a:t>
            </a:r>
            <a:r>
              <a:rPr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78A96BF3-1585-4890-AC27-341F55B3F746}"/>
              </a:ext>
            </a:extLst>
          </p:cNvPr>
          <p:cNvSpPr txBox="1"/>
          <p:nvPr userDrawn="1"/>
        </p:nvSpPr>
        <p:spPr>
          <a:xfrm>
            <a:off x="152708" y="564864"/>
            <a:ext cx="7331948" cy="646331"/>
          </a:xfrm>
          <a:prstGeom prst="rect">
            <a:avLst/>
          </a:prstGeom>
          <a:noFill/>
        </p:spPr>
        <p:txBody>
          <a:bodyPr wrap="square" rtlCol="0">
            <a:spAutoFit/>
          </a:bodyPr>
          <a:lstStyle/>
          <a:p>
            <a:r>
              <a:rPr lang="ja-JP" altLang="en-US" sz="3600" b="1" dirty="0">
                <a:latin typeface="+mj-ea"/>
                <a:ea typeface="+mj-ea"/>
              </a:rPr>
              <a:t>　</a:t>
            </a:r>
            <a:r>
              <a:rPr lang="en-US" altLang="ja-JP" sz="3600" b="1" dirty="0">
                <a:latin typeface="+mj-ea"/>
                <a:ea typeface="+mj-ea"/>
              </a:rPr>
              <a:t>DX</a:t>
            </a:r>
            <a:r>
              <a:rPr lang="ja-JP" altLang="en-US" sz="3600" b="1" dirty="0">
                <a:latin typeface="+mj-ea"/>
                <a:ea typeface="+mj-ea"/>
              </a:rPr>
              <a:t>・</a:t>
            </a:r>
            <a:r>
              <a:rPr lang="en-US" altLang="ja-JP" sz="3600" b="1" dirty="0">
                <a:latin typeface="+mj-ea"/>
                <a:ea typeface="+mj-ea"/>
              </a:rPr>
              <a:t>GX</a:t>
            </a:r>
            <a:r>
              <a:rPr lang="ja-JP" altLang="en-US" sz="3600" b="1" dirty="0">
                <a:latin typeface="+mj-ea"/>
                <a:ea typeface="+mj-ea"/>
              </a:rPr>
              <a:t>の最前線</a:t>
            </a:r>
            <a:endParaRPr lang="en-US" altLang="ja-JP" sz="3600" b="1" dirty="0">
              <a:latin typeface="+mj-ea"/>
              <a:ea typeface="+mj-ea"/>
            </a:endParaRPr>
          </a:p>
        </p:txBody>
      </p:sp>
      <p:sp>
        <p:nvSpPr>
          <p:cNvPr id="13" name="テキスト ボックス 12">
            <a:extLst>
              <a:ext uri="{FF2B5EF4-FFF2-40B4-BE49-F238E27FC236}">
                <a16:creationId xmlns:a16="http://schemas.microsoft.com/office/drawing/2014/main" id="{2410AB5F-575E-4CB9-B05C-7CDC208745FB}"/>
              </a:ext>
            </a:extLst>
          </p:cNvPr>
          <p:cNvSpPr txBox="1"/>
          <p:nvPr userDrawn="1"/>
        </p:nvSpPr>
        <p:spPr>
          <a:xfrm>
            <a:off x="152708" y="53772"/>
            <a:ext cx="4977645" cy="461665"/>
          </a:xfrm>
          <a:prstGeom prst="rect">
            <a:avLst/>
          </a:prstGeom>
          <a:noFill/>
        </p:spPr>
        <p:txBody>
          <a:bodyPr wrap="none" rtlCol="0">
            <a:spAutoFit/>
          </a:bodyPr>
          <a:lstStyle/>
          <a:p>
            <a:r>
              <a:rPr kumimoji="1" lang="en-US" altLang="ja-JP" sz="2400" b="1" dirty="0"/>
              <a:t>【</a:t>
            </a:r>
            <a:r>
              <a:rPr kumimoji="1" lang="ja-JP" altLang="en-US" sz="2400" b="1" dirty="0"/>
              <a:t>石川県</a:t>
            </a:r>
            <a:r>
              <a:rPr lang="ja-JP" altLang="en-US" sz="2400" b="1" dirty="0"/>
              <a:t>産業革新</a:t>
            </a:r>
            <a:r>
              <a:rPr kumimoji="1" lang="ja-JP" altLang="en-US" sz="2400" b="1" dirty="0"/>
              <a:t>セミナー（第二回）</a:t>
            </a:r>
            <a:r>
              <a:rPr kumimoji="1" lang="en-US" altLang="ja-JP" sz="2400" b="1" dirty="0"/>
              <a:t>】</a:t>
            </a:r>
            <a:endParaRPr kumimoji="1" lang="ja-JP" altLang="en-US" sz="2400" b="1" dirty="0"/>
          </a:p>
        </p:txBody>
      </p:sp>
      <p:sp>
        <p:nvSpPr>
          <p:cNvPr id="14" name="テキスト ボックス 13">
            <a:extLst>
              <a:ext uri="{FF2B5EF4-FFF2-40B4-BE49-F238E27FC236}">
                <a16:creationId xmlns:a16="http://schemas.microsoft.com/office/drawing/2014/main" id="{B0FA2BF6-1AA5-41DB-A5FF-6A193BCCE43B}"/>
              </a:ext>
            </a:extLst>
          </p:cNvPr>
          <p:cNvSpPr txBox="1"/>
          <p:nvPr userDrawn="1"/>
        </p:nvSpPr>
        <p:spPr>
          <a:xfrm>
            <a:off x="98586" y="4415351"/>
            <a:ext cx="7633473" cy="2831544"/>
          </a:xfrm>
          <a:prstGeom prst="rect">
            <a:avLst/>
          </a:prstGeom>
          <a:solidFill>
            <a:schemeClr val="accent2">
              <a:lumMod val="20000"/>
              <a:lumOff val="80000"/>
            </a:schemeClr>
          </a:solidFill>
        </p:spPr>
        <p:txBody>
          <a:bodyPr wrap="square" tIns="0" bIns="0" rtlCol="0">
            <a:spAutoFit/>
          </a:bodyPr>
          <a:lstStyle/>
          <a:p>
            <a:r>
              <a:rPr kumimoji="1" lang="en-US" altLang="ja-JP" sz="2400" b="1" dirty="0">
                <a:latin typeface="+mn-ea"/>
              </a:rPr>
              <a:t>【</a:t>
            </a:r>
            <a:r>
              <a:rPr lang="ja-JP" altLang="en-US" sz="2400" b="1" dirty="0">
                <a:latin typeface="+mn-ea"/>
              </a:rPr>
              <a:t>講演</a:t>
            </a:r>
            <a:r>
              <a:rPr kumimoji="1" lang="en-US" altLang="ja-JP" sz="2400" b="1" dirty="0">
                <a:latin typeface="+mn-ea"/>
              </a:rPr>
              <a:t>】</a:t>
            </a:r>
          </a:p>
          <a:p>
            <a:r>
              <a:rPr kumimoji="1" lang="ja-JP" altLang="en-US" sz="1800" b="1" dirty="0">
                <a:latin typeface="+mn-ea"/>
              </a:rPr>
              <a:t>　１５：００～１６：００</a:t>
            </a:r>
            <a:endParaRPr kumimoji="1" lang="en-US" altLang="ja-JP" sz="1800" b="1" dirty="0">
              <a:latin typeface="+mn-ea"/>
            </a:endParaRPr>
          </a:p>
          <a:p>
            <a:r>
              <a:rPr lang="en-US" altLang="ja-JP" sz="1800" b="1" dirty="0">
                <a:latin typeface="+mj-ea"/>
                <a:ea typeface="+mj-ea"/>
              </a:rPr>
              <a:t>  DX</a:t>
            </a:r>
            <a:r>
              <a:rPr lang="ja-JP" altLang="en-US" sz="1800" b="1" dirty="0">
                <a:latin typeface="+mj-ea"/>
                <a:ea typeface="+mj-ea"/>
              </a:rPr>
              <a:t>最前線として、ハノーバーメッセ</a:t>
            </a:r>
            <a:r>
              <a:rPr lang="en-US" altLang="ja-JP" sz="1800" b="1" dirty="0">
                <a:latin typeface="+mj-ea"/>
                <a:ea typeface="+mj-ea"/>
              </a:rPr>
              <a:t>2023 </a:t>
            </a:r>
            <a:r>
              <a:rPr lang="ja-JP" altLang="en-US" sz="1800" b="1" dirty="0">
                <a:latin typeface="+mj-ea"/>
                <a:ea typeface="+mj-ea"/>
              </a:rPr>
              <a:t>状況報告</a:t>
            </a:r>
            <a:endParaRPr lang="en-US" altLang="ja-JP" sz="1800" b="1" dirty="0">
              <a:latin typeface="+mj-ea"/>
              <a:ea typeface="+mj-ea"/>
            </a:endParaRPr>
          </a:p>
          <a:p>
            <a:r>
              <a:rPr lang="ja-JP" altLang="en-US" sz="1800" b="1" dirty="0">
                <a:latin typeface="+mj-ea"/>
                <a:ea typeface="+mj-ea"/>
              </a:rPr>
              <a:t>　</a:t>
            </a:r>
            <a:r>
              <a:rPr lang="ja-JP" altLang="en-US" sz="1600" b="1" dirty="0">
                <a:latin typeface="+mj-ea"/>
                <a:ea typeface="+mj-ea"/>
              </a:rPr>
              <a:t>◆講師</a:t>
            </a:r>
            <a:endParaRPr lang="en-US" altLang="ja-JP" sz="1600" b="1" dirty="0">
              <a:latin typeface="+mj-ea"/>
              <a:ea typeface="+mj-ea"/>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株式会社東芝</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dirty="0">
                <a:solidFill>
                  <a:schemeClr val="tx1"/>
                </a:solidFill>
                <a:latin typeface="ＭＳ ゴシック" panose="020B0609070205080204" pitchFamily="49" charset="-128"/>
                <a:ea typeface="ＭＳ ゴシック" panose="020B0609070205080204" pitchFamily="49" charset="-128"/>
              </a:rPr>
              <a:t>デジタルイノベーション</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　　　テクノロジーセンター</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solidFill>
                  <a:schemeClr val="tx1"/>
                </a:solidFill>
                <a:latin typeface="ＭＳ ゴシック" panose="020B0609070205080204" pitchFamily="49" charset="-128"/>
                <a:ea typeface="ＭＳ ゴシック" panose="020B0609070205080204" pitchFamily="49" charset="-128"/>
              </a:rPr>
              <a:t>　　　チーフエバンジェリスト</a:t>
            </a:r>
          </a:p>
          <a:p>
            <a:r>
              <a:rPr lang="ja-JP" altLang="en-US" sz="1200" dirty="0">
                <a:solidFill>
                  <a:schemeClr val="tx1"/>
                </a:solidFill>
                <a:latin typeface="ＭＳ ゴシック" panose="020B0609070205080204" pitchFamily="49" charset="-128"/>
                <a:ea typeface="ＭＳ ゴシック" panose="020B0609070205080204" pitchFamily="49" charset="-128"/>
              </a:rPr>
              <a:t>　　アルファコンパス　代表</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2400" dirty="0">
                <a:solidFill>
                  <a:schemeClr val="tx1"/>
                </a:solidFill>
                <a:latin typeface="ＭＳ ゴシック" panose="020B0609070205080204" pitchFamily="49" charset="-128"/>
                <a:ea typeface="ＭＳ ゴシック" panose="020B0609070205080204" pitchFamily="49" charset="-128"/>
              </a:rPr>
              <a:t>  福本　勲</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800" b="1" dirty="0">
              <a:latin typeface="+mn-ea"/>
            </a:endParaRPr>
          </a:p>
        </p:txBody>
      </p:sp>
      <p:sp>
        <p:nvSpPr>
          <p:cNvPr id="15" name="テキスト ボックス 14">
            <a:extLst>
              <a:ext uri="{FF2B5EF4-FFF2-40B4-BE49-F238E27FC236}">
                <a16:creationId xmlns:a16="http://schemas.microsoft.com/office/drawing/2014/main" id="{53CF31B9-55D2-4018-B35A-B61833E7EB7C}"/>
              </a:ext>
            </a:extLst>
          </p:cNvPr>
          <p:cNvSpPr txBox="1"/>
          <p:nvPr userDrawn="1"/>
        </p:nvSpPr>
        <p:spPr>
          <a:xfrm>
            <a:off x="319494" y="1779397"/>
            <a:ext cx="7165162" cy="1292662"/>
          </a:xfrm>
          <a:prstGeom prst="rect">
            <a:avLst/>
          </a:prstGeom>
          <a:noFill/>
        </p:spPr>
        <p:txBody>
          <a:bodyPr wrap="square" tIns="0" bIns="0" rtlCol="0">
            <a:spAutoFit/>
          </a:bodyPr>
          <a:lstStyle/>
          <a:p>
            <a:r>
              <a:rPr lang="ja-JP" altLang="en-US" sz="1400" dirty="0">
                <a:latin typeface="ＭＳ Ｐゴシック" panose="020B0600070205080204" pitchFamily="50" charset="-128"/>
                <a:ea typeface="ＭＳ Ｐゴシック" panose="020B0600070205080204" pitchFamily="50" charset="-128"/>
              </a:rPr>
              <a:t>ドイツで毎年開催されている産業見本市「</a:t>
            </a:r>
            <a:r>
              <a:rPr lang="en-US" altLang="ja-JP" sz="1400" dirty="0">
                <a:latin typeface="ＭＳ Ｐゴシック" panose="020B0600070205080204" pitchFamily="50" charset="-128"/>
                <a:ea typeface="ＭＳ Ｐゴシック" panose="020B0600070205080204" pitchFamily="50" charset="-128"/>
              </a:rPr>
              <a:t>Hannover Messe 2023</a:t>
            </a:r>
            <a:r>
              <a:rPr lang="ja-JP" altLang="en-US" sz="1400" dirty="0">
                <a:latin typeface="ＭＳ Ｐゴシック" panose="020B0600070205080204" pitchFamily="50" charset="-128"/>
                <a:ea typeface="ＭＳ Ｐゴシック" panose="020B0600070205080204" pitchFamily="50" charset="-128"/>
              </a:rPr>
              <a:t>（ハノーバーメッセ</a:t>
            </a:r>
            <a:r>
              <a:rPr lang="en-US" altLang="ja-JP" sz="1400" dirty="0">
                <a:latin typeface="ＭＳ Ｐゴシック" panose="020B0600070205080204" pitchFamily="50" charset="-128"/>
                <a:ea typeface="ＭＳ Ｐゴシック" panose="020B0600070205080204" pitchFamily="50" charset="-128"/>
              </a:rPr>
              <a:t>2023</a:t>
            </a:r>
            <a:r>
              <a:rPr lang="ja-JP" altLang="en-US" sz="1400" dirty="0">
                <a:latin typeface="ＭＳ Ｐゴシック" panose="020B0600070205080204" pitchFamily="50" charset="-128"/>
                <a:ea typeface="ＭＳ Ｐゴシック" panose="020B0600070205080204" pitchFamily="50" charset="-128"/>
              </a:rPr>
              <a:t>）」が、今年も</a:t>
            </a:r>
            <a:r>
              <a:rPr lang="en-US" altLang="ja-JP" sz="1400" dirty="0">
                <a:latin typeface="ＭＳ Ｐゴシック" panose="020B0600070205080204" pitchFamily="50" charset="-128"/>
                <a:ea typeface="ＭＳ Ｐゴシック" panose="020B0600070205080204" pitchFamily="50" charset="-128"/>
              </a:rPr>
              <a:t>4</a:t>
            </a:r>
            <a:r>
              <a:rPr lang="ja-JP" altLang="en-US" sz="1400" dirty="0">
                <a:latin typeface="ＭＳ Ｐゴシック" panose="020B0600070205080204" pitchFamily="50" charset="-128"/>
                <a:ea typeface="ＭＳ Ｐゴシック" panose="020B0600070205080204" pitchFamily="50" charset="-128"/>
              </a:rPr>
              <a:t>月</a:t>
            </a:r>
            <a:r>
              <a:rPr lang="en-US" altLang="ja-JP" sz="1400" dirty="0">
                <a:latin typeface="ＭＳ Ｐゴシック" panose="020B0600070205080204" pitchFamily="50" charset="-128"/>
                <a:ea typeface="ＭＳ Ｐゴシック" panose="020B0600070205080204" pitchFamily="50" charset="-128"/>
              </a:rPr>
              <a:t>17</a:t>
            </a:r>
            <a:r>
              <a:rPr lang="ja-JP" altLang="en-US" sz="1400" dirty="0">
                <a:latin typeface="ＭＳ Ｐゴシック" panose="020B0600070205080204" pitchFamily="50" charset="-128"/>
                <a:ea typeface="ＭＳ Ｐゴシック" panose="020B0600070205080204" pitchFamily="50" charset="-128"/>
              </a:rPr>
              <a:t>日～</a:t>
            </a:r>
            <a:r>
              <a:rPr lang="en-US" altLang="ja-JP" sz="1400" dirty="0">
                <a:latin typeface="ＭＳ Ｐゴシック" panose="020B0600070205080204" pitchFamily="50" charset="-128"/>
                <a:ea typeface="ＭＳ Ｐゴシック" panose="020B0600070205080204" pitchFamily="50" charset="-128"/>
              </a:rPr>
              <a:t>21</a:t>
            </a:r>
            <a:r>
              <a:rPr lang="ja-JP" altLang="en-US" sz="1400" dirty="0">
                <a:latin typeface="ＭＳ Ｐゴシック" panose="020B0600070205080204" pitchFamily="50" charset="-128"/>
                <a:ea typeface="ＭＳ Ｐゴシック" panose="020B0600070205080204" pitchFamily="50" charset="-128"/>
              </a:rPr>
              <a:t>日に行われました。ドイツの掲げるインダストリー</a:t>
            </a:r>
            <a:r>
              <a:rPr lang="en-US" altLang="ja-JP" sz="1400" dirty="0">
                <a:latin typeface="ＭＳ Ｐゴシック" panose="020B0600070205080204" pitchFamily="50" charset="-128"/>
                <a:ea typeface="ＭＳ Ｐゴシック" panose="020B0600070205080204" pitchFamily="50" charset="-128"/>
              </a:rPr>
              <a:t>4.0</a:t>
            </a:r>
            <a:r>
              <a:rPr lang="ja-JP" altLang="en-US" sz="1400" dirty="0">
                <a:latin typeface="ＭＳ Ｐゴシック" panose="020B0600070205080204" pitchFamily="50" charset="-128"/>
                <a:ea typeface="ＭＳ Ｐゴシック" panose="020B0600070205080204" pitchFamily="50" charset="-128"/>
              </a:rPr>
              <a:t>のコンセプトも</a:t>
            </a:r>
            <a:r>
              <a:rPr lang="en-US" altLang="ja-JP" sz="1400" dirty="0">
                <a:latin typeface="ＭＳ Ｐゴシック" panose="020B0600070205080204" pitchFamily="50" charset="-128"/>
                <a:ea typeface="ＭＳ Ｐゴシック" panose="020B0600070205080204" pitchFamily="50" charset="-128"/>
              </a:rPr>
              <a:t>2011</a:t>
            </a:r>
            <a:r>
              <a:rPr lang="ja-JP" altLang="en-US" sz="1400" dirty="0">
                <a:latin typeface="ＭＳ Ｐゴシック" panose="020B0600070205080204" pitchFamily="50" charset="-128"/>
                <a:ea typeface="ＭＳ Ｐゴシック" panose="020B0600070205080204" pitchFamily="50" charset="-128"/>
              </a:rPr>
              <a:t>年のハノーバーメッセで発表された経緯があるなど、近年ハノーバーメッセはインダストリー</a:t>
            </a:r>
            <a:r>
              <a:rPr lang="en-US" altLang="ja-JP" sz="1400" dirty="0">
                <a:latin typeface="ＭＳ Ｐゴシック" panose="020B0600070205080204" pitchFamily="50" charset="-128"/>
                <a:ea typeface="ＭＳ Ｐゴシック" panose="020B0600070205080204" pitchFamily="50" charset="-128"/>
              </a:rPr>
              <a:t>4.0</a:t>
            </a:r>
            <a:r>
              <a:rPr lang="ja-JP" altLang="en-US" sz="1400" dirty="0">
                <a:latin typeface="ＭＳ Ｐゴシック" panose="020B0600070205080204" pitchFamily="50" charset="-128"/>
                <a:ea typeface="ＭＳ Ｐゴシック" panose="020B0600070205080204" pitchFamily="50" charset="-128"/>
              </a:rPr>
              <a:t>やデジタル製造技術の進捗確認の場として注目されるようになっています。本セミナーではドイツの産業見本市「ハノーバーメッセ</a:t>
            </a:r>
            <a:r>
              <a:rPr lang="en-US" altLang="ja-JP" sz="1400" dirty="0">
                <a:latin typeface="ＭＳ Ｐゴシック" panose="020B0600070205080204" pitchFamily="50" charset="-128"/>
                <a:ea typeface="ＭＳ Ｐゴシック" panose="020B0600070205080204" pitchFamily="50" charset="-128"/>
              </a:rPr>
              <a:t>2023</a:t>
            </a:r>
            <a:r>
              <a:rPr lang="ja-JP" altLang="en-US" sz="1400" dirty="0">
                <a:latin typeface="ＭＳ Ｐゴシック" panose="020B0600070205080204" pitchFamily="50" charset="-128"/>
                <a:ea typeface="ＭＳ Ｐゴシック" panose="020B0600070205080204" pitchFamily="50" charset="-128"/>
              </a:rPr>
              <a:t>」から見えてきた、日本企業の課題やこれから目指すべきことなどについて報告・議論をします。</a:t>
            </a:r>
          </a:p>
        </p:txBody>
      </p:sp>
      <p:sp>
        <p:nvSpPr>
          <p:cNvPr id="16" name="テキスト ボックス 15">
            <a:extLst>
              <a:ext uri="{FF2B5EF4-FFF2-40B4-BE49-F238E27FC236}">
                <a16:creationId xmlns:a16="http://schemas.microsoft.com/office/drawing/2014/main" id="{91975BFC-792E-4BCF-A9F3-B900A4AE3FD9}"/>
              </a:ext>
            </a:extLst>
          </p:cNvPr>
          <p:cNvSpPr txBox="1"/>
          <p:nvPr userDrawn="1"/>
        </p:nvSpPr>
        <p:spPr>
          <a:xfrm>
            <a:off x="98585" y="6994532"/>
            <a:ext cx="7633473" cy="2736000"/>
          </a:xfrm>
          <a:prstGeom prst="rect">
            <a:avLst/>
          </a:prstGeom>
          <a:solidFill>
            <a:schemeClr val="accent6">
              <a:lumMod val="20000"/>
              <a:lumOff val="80000"/>
            </a:schemeClr>
          </a:solidFill>
        </p:spPr>
        <p:txBody>
          <a:bodyPr wrap="square" tIns="0" bIns="0" rtlCol="0">
            <a:spAutoFit/>
          </a:bodyPr>
          <a:lstStyle/>
          <a:p>
            <a:r>
              <a:rPr kumimoji="1" lang="en-US" altLang="ja-JP" sz="2400" b="1" dirty="0">
                <a:latin typeface="+mn-ea"/>
              </a:rPr>
              <a:t>【</a:t>
            </a:r>
            <a:r>
              <a:rPr lang="ja-JP" altLang="en-US" sz="2400" b="1" dirty="0">
                <a:latin typeface="+mn-ea"/>
              </a:rPr>
              <a:t>トーク</a:t>
            </a:r>
            <a:r>
              <a:rPr kumimoji="1" lang="ja-JP" altLang="en-US" sz="2400" b="1" dirty="0">
                <a:latin typeface="+mn-ea"/>
              </a:rPr>
              <a:t>セッション</a:t>
            </a:r>
            <a:r>
              <a:rPr kumimoji="1" lang="en-US" altLang="ja-JP" sz="2400" b="1" dirty="0">
                <a:latin typeface="+mn-ea"/>
              </a:rPr>
              <a:t>】</a:t>
            </a:r>
          </a:p>
          <a:p>
            <a:r>
              <a:rPr kumimoji="1" lang="ja-JP" altLang="en-US" sz="1800" b="1" dirty="0">
                <a:latin typeface="+mn-ea"/>
              </a:rPr>
              <a:t>　１６：００～１７：００</a:t>
            </a:r>
            <a:endParaRPr kumimoji="1" lang="en-US" altLang="ja-JP" sz="1800" b="1" dirty="0">
              <a:latin typeface="+mn-ea"/>
            </a:endParaRPr>
          </a:p>
          <a:p>
            <a:r>
              <a:rPr lang="ja-JP" altLang="en-US" sz="1800" b="1" dirty="0">
                <a:latin typeface="+mj-ea"/>
                <a:ea typeface="+mj-ea"/>
              </a:rPr>
              <a:t>　</a:t>
            </a:r>
            <a:r>
              <a:rPr lang="ja-JP" altLang="en-US" sz="1600" b="1" dirty="0">
                <a:latin typeface="+mj-ea"/>
                <a:ea typeface="+mj-ea"/>
              </a:rPr>
              <a:t>◆スピーカー</a:t>
            </a:r>
            <a:endParaRPr lang="en-US" altLang="ja-JP" sz="1600" b="1" dirty="0">
              <a:latin typeface="+mj-ea"/>
              <a:ea typeface="+mj-ea"/>
            </a:endParaRPr>
          </a:p>
          <a:p>
            <a:r>
              <a:rPr lang="ja-JP" altLang="en-US" sz="1600" dirty="0">
                <a:latin typeface="ＭＳ ゴシック" panose="020B0609070205080204" pitchFamily="49" charset="-128"/>
                <a:ea typeface="ＭＳ ゴシック" panose="020B0609070205080204" pitchFamily="49" charset="-128"/>
              </a:rPr>
              <a:t>　　</a:t>
            </a:r>
            <a:r>
              <a:rPr lang="ja-JP" altLang="en-US" sz="1800" b="1" dirty="0">
                <a:solidFill>
                  <a:schemeClr val="tx1"/>
                </a:solidFill>
                <a:latin typeface="ＭＳ ゴシック" panose="020B0609070205080204" pitchFamily="49" charset="-128"/>
                <a:ea typeface="ＭＳ ゴシック" panose="020B0609070205080204" pitchFamily="49" charset="-128"/>
              </a:rPr>
              <a:t>福本　勲  </a:t>
            </a:r>
            <a:r>
              <a:rPr lang="ja-JP" altLang="en-US" sz="1200" dirty="0">
                <a:solidFill>
                  <a:schemeClr val="tx1"/>
                </a:solidFill>
                <a:latin typeface="ＭＳ ゴシック" panose="020B0609070205080204" pitchFamily="49" charset="-128"/>
                <a:ea typeface="ＭＳ ゴシック" panose="020B0609070205080204" pitchFamily="49" charset="-128"/>
              </a:rPr>
              <a:t>（株式会社東芝 </a:t>
            </a:r>
            <a:r>
              <a:rPr lang="ja-JP" altLang="en-US" sz="1100" dirty="0">
                <a:solidFill>
                  <a:schemeClr val="tx1"/>
                </a:solidFill>
                <a:latin typeface="ＭＳ ゴシック" panose="020B0609070205080204" pitchFamily="49" charset="-128"/>
                <a:ea typeface="ＭＳ ゴシック" panose="020B0609070205080204" pitchFamily="49" charset="-128"/>
              </a:rPr>
              <a:t>デジタルイノベーションテクノロジーセンターチーフエバンジェリスト</a:t>
            </a:r>
            <a:r>
              <a:rPr lang="ja-JP" altLang="en-US" sz="1200" dirty="0">
                <a:solidFill>
                  <a:schemeClr val="tx1"/>
                </a:solidFill>
                <a:latin typeface="ＭＳ ゴシック" panose="020B0609070205080204" pitchFamily="49" charset="-128"/>
                <a:ea typeface="ＭＳ ゴシック" panose="020B0609070205080204" pitchFamily="49" charset="-128"/>
              </a:rPr>
              <a:t>）</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800" b="1" dirty="0">
                <a:solidFill>
                  <a:schemeClr val="tx1"/>
                </a:solidFill>
                <a:latin typeface="ＭＳ ゴシック" panose="020B0609070205080204" pitchFamily="49" charset="-128"/>
                <a:ea typeface="ＭＳ ゴシック" panose="020B0609070205080204" pitchFamily="49" charset="-128"/>
              </a:rPr>
              <a:t>川野　俊充</a:t>
            </a:r>
            <a:r>
              <a:rPr lang="ja-JP" altLang="en-US" sz="1200" dirty="0">
                <a:solidFill>
                  <a:schemeClr val="tx1"/>
                </a:solidFill>
                <a:latin typeface="ＭＳ ゴシック" panose="020B0609070205080204" pitchFamily="49" charset="-128"/>
                <a:ea typeface="ＭＳ ゴシック" panose="020B0609070205080204" pitchFamily="49" charset="-128"/>
              </a:rPr>
              <a:t>（ベッコフオートメーション株式会社 代表取締役社長）</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800" b="1" dirty="0">
                <a:latin typeface="ＭＳ ゴシック" panose="020B0609070205080204" pitchFamily="49" charset="-128"/>
                <a:ea typeface="ＭＳ ゴシック" panose="020B0609070205080204" pitchFamily="49" charset="-128"/>
              </a:rPr>
              <a:t>澤田　洋祐</a:t>
            </a:r>
            <a:r>
              <a:rPr lang="ja-JP" altLang="en-US" sz="1200" dirty="0">
                <a:latin typeface="ＭＳ ゴシック" panose="020B0609070205080204" pitchFamily="49" charset="-128"/>
                <a:ea typeface="ＭＳ ゴシック" panose="020B0609070205080204" pitchFamily="49" charset="-128"/>
              </a:rPr>
              <a:t>（</a:t>
            </a:r>
            <a:r>
              <a:rPr lang="ja-JP" altLang="en-US" sz="1200" spc="-100" dirty="0">
                <a:latin typeface="ＭＳ ゴシック" panose="020B0609070205080204" pitchFamily="49" charset="-128"/>
                <a:ea typeface="ＭＳ ゴシック" panose="020B0609070205080204" pitchFamily="49" charset="-128"/>
              </a:rPr>
              <a:t>株式会社デンソーウェーブ ソリューション事業部 ＦＡシステムエンジニアリング部長</a:t>
            </a:r>
            <a:r>
              <a:rPr lang="ja-JP" altLang="en-US" sz="1200" dirty="0">
                <a:solidFill>
                  <a:schemeClr val="tx1"/>
                </a:solidFill>
                <a:latin typeface="ＭＳ ゴシック" panose="020B0609070205080204" pitchFamily="49" charset="-128"/>
                <a:ea typeface="ＭＳ ゴシック" panose="020B0609070205080204" pitchFamily="49" charset="-128"/>
              </a:rPr>
              <a:t>）</a:t>
            </a:r>
            <a:endParaRPr lang="en-US" altLang="ja-JP" sz="1200" spc="-1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800" b="1" dirty="0">
                <a:latin typeface="ＭＳ ゴシック" panose="020B0609070205080204" pitchFamily="49" charset="-128"/>
                <a:ea typeface="ＭＳ ゴシック" panose="020B0609070205080204" pitchFamily="49" charset="-128"/>
              </a:rPr>
              <a:t>北山　由美</a:t>
            </a:r>
            <a:r>
              <a:rPr lang="ja-JP" altLang="en-US" sz="1200" dirty="0">
                <a:latin typeface="ＭＳ ゴシック" panose="020B0609070205080204" pitchFamily="49" charset="-128"/>
                <a:ea typeface="ＭＳ ゴシック" panose="020B0609070205080204" pitchFamily="49" charset="-128"/>
              </a:rPr>
              <a:t>（ディムシード株式会社</a:t>
            </a:r>
            <a:r>
              <a:rPr lang="ja-JP" altLang="en-US" sz="1200" spc="-100" dirty="0">
                <a:latin typeface="ＭＳ ゴシック" panose="020B0609070205080204" pitchFamily="49" charset="-128"/>
                <a:ea typeface="ＭＳ ゴシック" panose="020B0609070205080204" pitchFamily="49" charset="-128"/>
              </a:rPr>
              <a:t> 代表取締役社長</a:t>
            </a:r>
            <a:r>
              <a:rPr lang="ja-JP" altLang="en-US" sz="1200" dirty="0">
                <a:latin typeface="ＭＳ ゴシック" panose="020B0609070205080204" pitchFamily="49" charset="-128"/>
                <a:ea typeface="ＭＳ ゴシック" panose="020B0609070205080204" pitchFamily="49" charset="-128"/>
              </a:rPr>
              <a:t>）</a:t>
            </a:r>
            <a:endParaRPr lang="en-US" altLang="ja-JP" sz="1200" dirty="0">
              <a:latin typeface="ＭＳ ゴシック" panose="020B0609070205080204" pitchFamily="49" charset="-128"/>
              <a:ea typeface="ＭＳ ゴシック" panose="020B0609070205080204" pitchFamily="49" charset="-128"/>
            </a:endParaRPr>
          </a:p>
          <a:p>
            <a:pPr marL="0" marR="0" lvl="0" indent="0" algn="l" defTabSz="1019007" rtl="0" eaLnBrk="1" fontAlgn="auto" latinLnBrk="0" hangingPunct="1">
              <a:lnSpc>
                <a:spcPct val="100000"/>
              </a:lnSpc>
              <a:spcBef>
                <a:spcPts val="0"/>
              </a:spcBef>
              <a:spcAft>
                <a:spcPts val="0"/>
              </a:spcAft>
              <a:buClrTx/>
              <a:buSzTx/>
              <a:buFontTx/>
              <a:buNone/>
              <a:tabLst/>
              <a:defRPr/>
            </a:pPr>
            <a:endParaRPr lang="en-US" altLang="ja-JP" sz="600" dirty="0">
              <a:latin typeface="ＭＳ ゴシック" panose="020B0609070205080204" pitchFamily="49" charset="-128"/>
              <a:ea typeface="ＭＳ ゴシック" panose="020B0609070205080204" pitchFamily="49" charset="-128"/>
            </a:endParaRPr>
          </a:p>
          <a:p>
            <a:r>
              <a:rPr lang="ja-JP" altLang="en-US" sz="1600" b="1" dirty="0">
                <a:latin typeface="+mj-ea"/>
                <a:ea typeface="+mj-ea"/>
              </a:rPr>
              <a:t>　◆モデレーター</a:t>
            </a:r>
            <a:endParaRPr lang="en-US" altLang="ja-JP" sz="1600" b="1" dirty="0">
              <a:latin typeface="+mj-ea"/>
              <a:ea typeface="+mj-ea"/>
            </a:endParaRPr>
          </a:p>
          <a:p>
            <a:r>
              <a:rPr lang="ja-JP" altLang="en-US" sz="1600" b="1" dirty="0">
                <a:solidFill>
                  <a:schemeClr val="tx1"/>
                </a:solidFill>
                <a:latin typeface="ＭＳ ゴシック" panose="020B0609070205080204" pitchFamily="49" charset="-128"/>
                <a:ea typeface="ＭＳ ゴシック" panose="020B0609070205080204" pitchFamily="49" charset="-128"/>
              </a:rPr>
              <a:t>　　</a:t>
            </a:r>
            <a:r>
              <a:rPr lang="ja-JP" altLang="en-US" sz="1800" b="1" dirty="0">
                <a:solidFill>
                  <a:schemeClr val="tx1"/>
                </a:solidFill>
                <a:latin typeface="ＭＳ ゴシック" panose="020B0609070205080204" pitchFamily="49" charset="-128"/>
                <a:ea typeface="ＭＳ ゴシック" panose="020B0609070205080204" pitchFamily="49" charset="-128"/>
              </a:rPr>
              <a:t>西垣　淳子</a:t>
            </a:r>
            <a:r>
              <a:rPr lang="ja-JP" altLang="en-US" sz="1200" dirty="0">
                <a:solidFill>
                  <a:schemeClr val="tx1"/>
                </a:solidFill>
                <a:latin typeface="ＭＳ ゴシック" panose="020B0609070205080204" pitchFamily="49" charset="-128"/>
                <a:ea typeface="ＭＳ ゴシック" panose="020B0609070205080204" pitchFamily="49" charset="-128"/>
              </a:rPr>
              <a:t>（石川県副知事）</a:t>
            </a:r>
            <a:endParaRPr kumimoji="1" lang="en-US" altLang="ja-JP" sz="500" b="1" dirty="0">
              <a:latin typeface="+mn-ea"/>
            </a:endParaRPr>
          </a:p>
        </p:txBody>
      </p:sp>
      <p:sp>
        <p:nvSpPr>
          <p:cNvPr id="17" name="正方形/長方形 16">
            <a:extLst>
              <a:ext uri="{FF2B5EF4-FFF2-40B4-BE49-F238E27FC236}">
                <a16:creationId xmlns:a16="http://schemas.microsoft.com/office/drawing/2014/main" id="{A4A845F8-48CF-4BE3-BEF4-DB2C0806D295}"/>
              </a:ext>
            </a:extLst>
          </p:cNvPr>
          <p:cNvSpPr/>
          <p:nvPr userDrawn="1"/>
        </p:nvSpPr>
        <p:spPr>
          <a:xfrm>
            <a:off x="2440502" y="5700763"/>
            <a:ext cx="3571903" cy="11307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100" dirty="0">
                <a:solidFill>
                  <a:schemeClr val="tx1"/>
                </a:solidFill>
                <a:latin typeface="ＭＳ ゴシック" panose="020B0609070205080204" pitchFamily="49" charset="-128"/>
                <a:ea typeface="ＭＳ ゴシック" panose="020B0609070205080204" pitchFamily="49" charset="-128"/>
              </a:rPr>
              <a:t>1990</a:t>
            </a:r>
            <a:r>
              <a:rPr lang="ja-JP" altLang="en-US" sz="1100" dirty="0">
                <a:solidFill>
                  <a:schemeClr val="tx1"/>
                </a:solidFill>
                <a:latin typeface="ＭＳ ゴシック" panose="020B0609070205080204" pitchFamily="49" charset="-128"/>
                <a:ea typeface="ＭＳ ゴシック" panose="020B0609070205080204" pitchFamily="49" charset="-128"/>
              </a:rPr>
              <a:t>年 早稲田大学大学院修士課程（機械工学）修了。</a:t>
            </a:r>
          </a:p>
          <a:p>
            <a:r>
              <a:rPr lang="ja-JP" altLang="en-US" sz="1100" dirty="0">
                <a:solidFill>
                  <a:schemeClr val="tx1"/>
                </a:solidFill>
                <a:latin typeface="ＭＳ ゴシック" panose="020B0609070205080204" pitchFamily="49" charset="-128"/>
                <a:ea typeface="ＭＳ ゴシック" panose="020B0609070205080204" pitchFamily="49" charset="-128"/>
              </a:rPr>
              <a:t>同年㈱東芝に入社 製造業向け</a:t>
            </a:r>
            <a:r>
              <a:rPr lang="en-US" altLang="ja-JP" sz="1100" dirty="0">
                <a:solidFill>
                  <a:schemeClr val="tx1"/>
                </a:solidFill>
                <a:latin typeface="ＭＳ ゴシック" panose="020B0609070205080204" pitchFamily="49" charset="-128"/>
                <a:ea typeface="ＭＳ ゴシック" panose="020B0609070205080204" pitchFamily="49" charset="-128"/>
              </a:rPr>
              <a:t>SCM</a:t>
            </a:r>
            <a:r>
              <a:rPr lang="ja-JP" altLang="en-US" sz="1100" dirty="0">
                <a:solidFill>
                  <a:schemeClr val="tx1"/>
                </a:solidFill>
                <a:latin typeface="ＭＳ ゴシック" panose="020B0609070205080204" pitchFamily="49" charset="-128"/>
                <a:ea typeface="ＭＳ ゴシック" panose="020B0609070205080204" pitchFamily="49" charset="-128"/>
              </a:rPr>
              <a:t>、</a:t>
            </a:r>
            <a:r>
              <a:rPr lang="en-US" altLang="ja-JP" sz="1100" dirty="0">
                <a:solidFill>
                  <a:schemeClr val="tx1"/>
                </a:solidFill>
                <a:latin typeface="ＭＳ ゴシック" panose="020B0609070205080204" pitchFamily="49" charset="-128"/>
                <a:ea typeface="ＭＳ ゴシック" panose="020B0609070205080204" pitchFamily="49" charset="-128"/>
              </a:rPr>
              <a:t>ERP</a:t>
            </a:r>
            <a:r>
              <a:rPr lang="ja-JP" altLang="en-US" sz="1100" dirty="0">
                <a:solidFill>
                  <a:schemeClr val="tx1"/>
                </a:solidFill>
                <a:latin typeface="ＭＳ ゴシック" panose="020B0609070205080204" pitchFamily="49" charset="-128"/>
                <a:ea typeface="ＭＳ ゴシック" panose="020B0609070205080204" pitchFamily="49" charset="-128"/>
              </a:rPr>
              <a:t>、</a:t>
            </a:r>
            <a:r>
              <a:rPr lang="en-US" altLang="ja-JP" sz="1100" dirty="0">
                <a:solidFill>
                  <a:schemeClr val="tx1"/>
                </a:solidFill>
                <a:latin typeface="ＭＳ ゴシック" panose="020B0609070205080204" pitchFamily="49" charset="-128"/>
                <a:ea typeface="ＭＳ ゴシック" panose="020B0609070205080204" pitchFamily="49" charset="-128"/>
              </a:rPr>
              <a:t>CRM</a:t>
            </a:r>
            <a:r>
              <a:rPr lang="ja-JP" altLang="en-US" sz="1100" dirty="0">
                <a:solidFill>
                  <a:schemeClr val="tx1"/>
                </a:solidFill>
                <a:latin typeface="ＭＳ ゴシック" panose="020B0609070205080204" pitchFamily="49" charset="-128"/>
                <a:ea typeface="ＭＳ ゴシック" panose="020B0609070205080204" pitchFamily="49" charset="-128"/>
              </a:rPr>
              <a:t>、インダストリアル</a:t>
            </a:r>
            <a:r>
              <a:rPr lang="en-US" altLang="ja-JP" sz="1100" dirty="0">
                <a:solidFill>
                  <a:schemeClr val="tx1"/>
                </a:solidFill>
                <a:latin typeface="ＭＳ ゴシック" panose="020B0609070205080204" pitchFamily="49" charset="-128"/>
                <a:ea typeface="ＭＳ ゴシック" panose="020B0609070205080204" pitchFamily="49" charset="-128"/>
              </a:rPr>
              <a:t>IoT</a:t>
            </a:r>
            <a:r>
              <a:rPr lang="ja-JP" altLang="en-US" sz="1100" dirty="0">
                <a:solidFill>
                  <a:schemeClr val="tx1"/>
                </a:solidFill>
                <a:latin typeface="ＭＳ ゴシック" panose="020B0609070205080204" pitchFamily="49" charset="-128"/>
                <a:ea typeface="ＭＳ ゴシック" panose="020B0609070205080204" pitchFamily="49" charset="-128"/>
              </a:rPr>
              <a:t>などのソリューション事業立ち上げやマーケティングに携わり、現在はデジタル事業の企画・マーケティング・エバンジェリスト活動を担う。</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r>
              <a:rPr lang="ja-JP" altLang="en-US" sz="1100" dirty="0">
                <a:solidFill>
                  <a:schemeClr val="tx1"/>
                </a:solidFill>
                <a:latin typeface="ＭＳ ゴシック" panose="020B0609070205080204" pitchFamily="49" charset="-128"/>
                <a:ea typeface="ＭＳ ゴシック" panose="020B0609070205080204" pitchFamily="49" charset="-128"/>
              </a:rPr>
              <a:t>また、複数の企業のアドバイザーも務める。</a:t>
            </a:r>
          </a:p>
        </p:txBody>
      </p:sp>
      <p:sp>
        <p:nvSpPr>
          <p:cNvPr id="18" name="TextBox 35">
            <a:extLst>
              <a:ext uri="{FF2B5EF4-FFF2-40B4-BE49-F238E27FC236}">
                <a16:creationId xmlns:a16="http://schemas.microsoft.com/office/drawing/2014/main" id="{7084569C-5316-4DA5-B899-D0E855F8A79E}"/>
              </a:ext>
            </a:extLst>
          </p:cNvPr>
          <p:cNvSpPr txBox="1"/>
          <p:nvPr userDrawn="1"/>
        </p:nvSpPr>
        <p:spPr>
          <a:xfrm>
            <a:off x="146893" y="9769964"/>
            <a:ext cx="7481789" cy="615553"/>
          </a:xfrm>
          <a:prstGeom prst="rect">
            <a:avLst/>
          </a:prstGeom>
          <a:noFill/>
        </p:spPr>
        <p:txBody>
          <a:bodyPr wrap="square" rtlCol="0">
            <a:spAutoFit/>
          </a:bodyPr>
          <a:lstStyle/>
          <a:p>
            <a:r>
              <a:rPr lang="en-US" altLang="ja-JP" sz="1700" b="1" dirty="0">
                <a:latin typeface="ＭＳ ゴシック" panose="020B0609070205080204" pitchFamily="49" charset="-128"/>
                <a:ea typeface="ＭＳ ゴシック" panose="020B0609070205080204" pitchFamily="49" charset="-128"/>
              </a:rPr>
              <a:t>※</a:t>
            </a:r>
            <a:r>
              <a:rPr lang="ja-JP" altLang="en-US" sz="1700" b="1" dirty="0">
                <a:latin typeface="ＭＳ ゴシック" panose="020B0609070205080204" pitchFamily="49" charset="-128"/>
                <a:ea typeface="ＭＳ ゴシック" panose="020B0609070205080204" pitchFamily="49" charset="-128"/>
              </a:rPr>
              <a:t>申込み方法：裏面の参加申込書に記載の上、メールにてお申込み下さい。</a:t>
            </a:r>
            <a:br>
              <a:rPr lang="en-US" altLang="ja-JP" sz="1700" b="1" dirty="0">
                <a:latin typeface="ＭＳ ゴシック" panose="020B0609070205080204" pitchFamily="49" charset="-128"/>
                <a:ea typeface="ＭＳ ゴシック" panose="020B0609070205080204" pitchFamily="49" charset="-128"/>
              </a:rPr>
            </a:br>
            <a:r>
              <a:rPr lang="ja-JP" altLang="en-US" sz="1700" b="1" dirty="0">
                <a:latin typeface="ＭＳ ゴシック" panose="020B0609070205080204" pitchFamily="49" charset="-128"/>
                <a:ea typeface="ＭＳ ゴシック" panose="020B0609070205080204" pitchFamily="49" charset="-128"/>
              </a:rPr>
              <a:t>　申込期限：令和５年５月１５日（月）</a:t>
            </a:r>
            <a:endParaRPr lang="en-US" altLang="ja-JP" sz="1700" b="1" dirty="0">
              <a:latin typeface="ＭＳ ゴシック" panose="020B0609070205080204" pitchFamily="49" charset="-128"/>
              <a:ea typeface="ＭＳ ゴシック" panose="020B0609070205080204" pitchFamily="49" charset="-128"/>
            </a:endParaRPr>
          </a:p>
        </p:txBody>
      </p:sp>
      <p:sp>
        <p:nvSpPr>
          <p:cNvPr id="19" name="楕円 18">
            <a:extLst>
              <a:ext uri="{FF2B5EF4-FFF2-40B4-BE49-F238E27FC236}">
                <a16:creationId xmlns:a16="http://schemas.microsoft.com/office/drawing/2014/main" id="{A7AF5F1C-8E74-413F-A54B-283D2CC63C49}"/>
              </a:ext>
            </a:extLst>
          </p:cNvPr>
          <p:cNvSpPr/>
          <p:nvPr userDrawn="1"/>
        </p:nvSpPr>
        <p:spPr>
          <a:xfrm>
            <a:off x="5999273" y="3529485"/>
            <a:ext cx="1591950" cy="830997"/>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accent5">
                  <a:lumMod val="50000"/>
                </a:schemeClr>
              </a:solidFill>
              <a:effectLst>
                <a:outerShdw blurRad="38100" dist="38100" dir="2700000" algn="tl">
                  <a:srgbClr val="000000">
                    <a:alpha val="43137"/>
                  </a:srgbClr>
                </a:outerShdw>
              </a:effectLst>
            </a:endParaRPr>
          </a:p>
        </p:txBody>
      </p:sp>
      <p:pic>
        <p:nvPicPr>
          <p:cNvPr id="20" name="図 19">
            <a:extLst>
              <a:ext uri="{FF2B5EF4-FFF2-40B4-BE49-F238E27FC236}">
                <a16:creationId xmlns:a16="http://schemas.microsoft.com/office/drawing/2014/main" id="{3F1F378F-2847-4D4D-A7AD-761ED3D4CF0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8981" t="2890" r="22166" b="43483"/>
          <a:stretch/>
        </p:blipFill>
        <p:spPr>
          <a:xfrm>
            <a:off x="6012405" y="4741369"/>
            <a:ext cx="1527613" cy="2082457"/>
          </a:xfrm>
          <a:prstGeom prst="rect">
            <a:avLst/>
          </a:prstGeom>
          <a:effectLst>
            <a:softEdge rad="50800"/>
          </a:effectLst>
        </p:spPr>
      </p:pic>
      <p:sp>
        <p:nvSpPr>
          <p:cNvPr id="21" name="テキスト ボックス 20">
            <a:extLst>
              <a:ext uri="{FF2B5EF4-FFF2-40B4-BE49-F238E27FC236}">
                <a16:creationId xmlns:a16="http://schemas.microsoft.com/office/drawing/2014/main" id="{CADEF839-A47D-4838-A148-7C94B84D6C20}"/>
              </a:ext>
            </a:extLst>
          </p:cNvPr>
          <p:cNvSpPr txBox="1"/>
          <p:nvPr userDrawn="1"/>
        </p:nvSpPr>
        <p:spPr>
          <a:xfrm>
            <a:off x="6084156" y="3571016"/>
            <a:ext cx="1422184" cy="646331"/>
          </a:xfrm>
          <a:prstGeom prst="rect">
            <a:avLst/>
          </a:prstGeom>
          <a:noFill/>
        </p:spPr>
        <p:txBody>
          <a:bodyPr wrap="none" rtlCol="0">
            <a:spAutoFit/>
          </a:bodyPr>
          <a:lstStyle/>
          <a:p>
            <a:pPr algn="ctr"/>
            <a:r>
              <a:rPr kumimoji="1" lang="ja-JP" altLang="en-US" u="sng" dirty="0">
                <a:latin typeface="ＭＳ ゴシック" panose="020B0609070205080204" pitchFamily="49" charset="-128"/>
                <a:ea typeface="ＭＳ ゴシック" panose="020B0609070205080204" pitchFamily="49" charset="-128"/>
              </a:rPr>
              <a:t>定員</a:t>
            </a:r>
            <a:r>
              <a:rPr kumimoji="1" lang="en-US" altLang="ja-JP" sz="3600" b="1" u="sng" dirty="0">
                <a:latin typeface="ＭＳ ゴシック" panose="020B0609070205080204" pitchFamily="49" charset="-128"/>
                <a:ea typeface="ＭＳ ゴシック" panose="020B0609070205080204" pitchFamily="49" charset="-128"/>
              </a:rPr>
              <a:t>30</a:t>
            </a:r>
            <a:r>
              <a:rPr kumimoji="1" lang="ja-JP" altLang="en-US" u="sng" dirty="0">
                <a:latin typeface="ＭＳ ゴシック" panose="020B0609070205080204" pitchFamily="49" charset="-128"/>
                <a:ea typeface="ＭＳ ゴシック" panose="020B0609070205080204" pitchFamily="49" charset="-128"/>
              </a:rPr>
              <a:t>名</a:t>
            </a:r>
          </a:p>
        </p:txBody>
      </p:sp>
    </p:spTree>
    <p:extLst>
      <p:ext uri="{BB962C8B-B14F-4D97-AF65-F5344CB8AC3E}">
        <p14:creationId xmlns:p14="http://schemas.microsoft.com/office/powerpoint/2010/main" val="3210892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id="{C0BB806D-1566-482A-9F19-3B8527A0F184}"/>
              </a:ext>
            </a:extLst>
          </p:cNvPr>
          <p:cNvSpPr txBox="1">
            <a:spLocks noChangeArrowheads="1"/>
          </p:cNvSpPr>
          <p:nvPr userDrawn="1"/>
        </p:nvSpPr>
        <p:spPr bwMode="auto">
          <a:xfrm>
            <a:off x="23735" y="8078406"/>
            <a:ext cx="3754516" cy="953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石川県工業試験場　２</a:t>
            </a:r>
            <a:r>
              <a:rPr lang="zh-TW" altLang="en-US" sz="1200" b="1" u="none" dirty="0">
                <a:latin typeface="Meiryo UI" panose="020B0604030504040204" pitchFamily="50" charset="-128"/>
                <a:ea typeface="Meiryo UI" panose="020B0604030504040204" pitchFamily="50" charset="-128"/>
              </a:rPr>
              <a:t>階　第</a:t>
            </a:r>
            <a:r>
              <a:rPr lang="ja-JP" altLang="en-US" sz="1200" b="1" u="none" dirty="0">
                <a:latin typeface="Meiryo UI" panose="020B0604030504040204" pitchFamily="50" charset="-128"/>
                <a:ea typeface="Meiryo UI" panose="020B0604030504040204" pitchFamily="50" charset="-128"/>
              </a:rPr>
              <a:t>２・第３会議室</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923-1211</a:t>
            </a:r>
            <a:r>
              <a:rPr lang="ja-JP" altLang="en-US" sz="1200" b="1" u="none" dirty="0">
                <a:latin typeface="Meiryo UI" panose="020B0604030504040204" pitchFamily="50" charset="-128"/>
                <a:ea typeface="Meiryo UI" panose="020B0604030504040204" pitchFamily="50" charset="-128"/>
              </a:rPr>
              <a:t>　金沢市鞍月２丁目１番地</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TEL</a:t>
            </a: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076-267-8081</a:t>
            </a:r>
            <a:r>
              <a:rPr lang="ja-JP" altLang="en-US" sz="700" b="1" u="none" dirty="0">
                <a:latin typeface="Meiryo UI" panose="020B0604030504040204" pitchFamily="50" charset="-128"/>
                <a:ea typeface="Meiryo UI" panose="020B0604030504040204" pitchFamily="50" charset="-128"/>
              </a:rPr>
              <a:t>　</a:t>
            </a:r>
            <a:endParaRPr lang="en-US" altLang="ja-JP" sz="700" b="1" u="none" dirty="0">
              <a:latin typeface="Meiryo UI" panose="020B0604030504040204" pitchFamily="50" charset="-128"/>
              <a:ea typeface="Meiryo UI" panose="020B0604030504040204" pitchFamily="50" charset="-128"/>
            </a:endParaRPr>
          </a:p>
        </p:txBody>
      </p:sp>
      <p:pic>
        <p:nvPicPr>
          <p:cNvPr id="3" name="図 2" descr="グラフィカル ユーザー インターフェイス, マップ&#10;&#10;中程度の精度で自動的に生成された説明">
            <a:extLst>
              <a:ext uri="{FF2B5EF4-FFF2-40B4-BE49-F238E27FC236}">
                <a16:creationId xmlns:a16="http://schemas.microsoft.com/office/drawing/2014/main" id="{1916AADC-A31D-4445-A645-2C78E70E29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84944" y="8219439"/>
            <a:ext cx="3441348" cy="2687323"/>
          </a:xfrm>
          <a:prstGeom prst="rect">
            <a:avLst/>
          </a:prstGeom>
        </p:spPr>
      </p:pic>
      <p:sp>
        <p:nvSpPr>
          <p:cNvPr id="4" name="Rectangle 2">
            <a:extLst>
              <a:ext uri="{FF2B5EF4-FFF2-40B4-BE49-F238E27FC236}">
                <a16:creationId xmlns:a16="http://schemas.microsoft.com/office/drawing/2014/main" id="{C80A647D-456C-4EDD-8F29-277094BD7554}"/>
              </a:ext>
            </a:extLst>
          </p:cNvPr>
          <p:cNvSpPr>
            <a:spLocks noChangeArrowheads="1"/>
          </p:cNvSpPr>
          <p:nvPr userDrawn="1"/>
        </p:nvSpPr>
        <p:spPr bwMode="auto">
          <a:xfrm>
            <a:off x="49134" y="2573052"/>
            <a:ext cx="7621666" cy="263619"/>
          </a:xfrm>
          <a:prstGeom prst="rect">
            <a:avLst/>
          </a:prstGeom>
          <a:solidFill>
            <a:srgbClr val="0070C0"/>
          </a:solidFill>
          <a:ln>
            <a:solidFill>
              <a:srgbClr val="3886CC"/>
            </a:solidFill>
          </a:ln>
          <a:effectLst/>
        </p:spPr>
        <p:txBody>
          <a:bodyPr wrap="none" anchor="ctr"/>
          <a:lstStyle/>
          <a:p>
            <a:endParaRPr lang="ja-JP" altLang="en-US"/>
          </a:p>
        </p:txBody>
      </p:sp>
      <p:sp>
        <p:nvSpPr>
          <p:cNvPr id="5" name="Text Box 80">
            <a:extLst>
              <a:ext uri="{FF2B5EF4-FFF2-40B4-BE49-F238E27FC236}">
                <a16:creationId xmlns:a16="http://schemas.microsoft.com/office/drawing/2014/main" id="{D890A838-0458-4BBE-A4E6-5D6AE9DC6024}"/>
              </a:ext>
            </a:extLst>
          </p:cNvPr>
          <p:cNvSpPr txBox="1">
            <a:spLocks noChangeArrowheads="1"/>
          </p:cNvSpPr>
          <p:nvPr userDrawn="1"/>
        </p:nvSpPr>
        <p:spPr bwMode="auto">
          <a:xfrm>
            <a:off x="3009136" y="2535253"/>
            <a:ext cx="192873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600" u="none" dirty="0">
                <a:solidFill>
                  <a:schemeClr val="bg1"/>
                </a:solidFill>
                <a:ea typeface="HG創英角ｺﾞｼｯｸUB" pitchFamily="49" charset="-128"/>
              </a:rPr>
              <a:t>【 </a:t>
            </a:r>
            <a:r>
              <a:rPr lang="ja-JP" altLang="en-US" sz="1600" u="none" dirty="0">
                <a:solidFill>
                  <a:schemeClr val="bg1"/>
                </a:solidFill>
                <a:ea typeface="HG創英角ｺﾞｼｯｸUB" pitchFamily="49" charset="-128"/>
              </a:rPr>
              <a:t>参 加 申 込 書 </a:t>
            </a:r>
            <a:r>
              <a:rPr lang="en-US" altLang="ja-JP" sz="1600" u="none" dirty="0">
                <a:solidFill>
                  <a:schemeClr val="bg1"/>
                </a:solidFill>
                <a:ea typeface="HG創英角ｺﾞｼｯｸUB" pitchFamily="49" charset="-128"/>
              </a:rPr>
              <a:t>】</a:t>
            </a:r>
          </a:p>
        </p:txBody>
      </p:sp>
      <p:sp>
        <p:nvSpPr>
          <p:cNvPr id="8" name="テキスト ボックス 2">
            <a:extLst>
              <a:ext uri="{FF2B5EF4-FFF2-40B4-BE49-F238E27FC236}">
                <a16:creationId xmlns:a16="http://schemas.microsoft.com/office/drawing/2014/main" id="{F9190F25-1C8C-4256-B1AE-BF2920BA5D73}"/>
              </a:ext>
            </a:extLst>
          </p:cNvPr>
          <p:cNvSpPr txBox="1">
            <a:spLocks noChangeArrowheads="1"/>
          </p:cNvSpPr>
          <p:nvPr userDrawn="1"/>
        </p:nvSpPr>
        <p:spPr bwMode="auto">
          <a:xfrm>
            <a:off x="3944" y="-23124"/>
            <a:ext cx="7733531" cy="2469631"/>
          </a:xfrm>
          <a:prstGeom prst="rect">
            <a:avLst/>
          </a:prstGeom>
          <a:noFill/>
          <a:ln w="9525">
            <a:noFill/>
            <a:miter lim="800000"/>
            <a:headEnd/>
            <a:tailEnd/>
          </a:ln>
        </p:spPr>
        <p:txBody>
          <a:bodyPr rot="0" vert="horz" wrap="square" lIns="91440" tIns="45720" rIns="91440" bIns="45720" anchor="t" anchorCtr="0">
            <a:noAutofit/>
          </a:bodyPr>
          <a:lstStyle/>
          <a:p>
            <a:pPr>
              <a:spcAft>
                <a:spcPts val="0"/>
              </a:spcAft>
            </a:pP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石川県産業革新セミナー</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（第二回）</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申込書】</a:t>
            </a:r>
            <a:endParaRPr lang="en-US"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spcAft>
                <a:spcPts val="0"/>
              </a:spcAft>
            </a:pPr>
            <a:endParaRPr lang="en-US"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78435"/>
            <a:r>
              <a:rPr lang="ja-JP" altLang="en-US" sz="2400" b="1" dirty="0">
                <a:latin typeface="+mj-ea"/>
                <a:ea typeface="+mj-ea"/>
              </a:rPr>
              <a:t> </a:t>
            </a:r>
            <a:r>
              <a:rPr lang="en-US" altLang="ja-JP" sz="2400" b="1" dirty="0">
                <a:latin typeface="+mj-ea"/>
                <a:ea typeface="+mj-ea"/>
              </a:rPr>
              <a:t>DX</a:t>
            </a:r>
            <a:r>
              <a:rPr lang="ja-JP" altLang="en-US" sz="2400" b="1" dirty="0">
                <a:latin typeface="+mj-ea"/>
                <a:ea typeface="+mj-ea"/>
              </a:rPr>
              <a:t>・</a:t>
            </a:r>
            <a:r>
              <a:rPr lang="en-US" altLang="ja-JP" sz="2400" b="1" dirty="0">
                <a:latin typeface="+mj-ea"/>
                <a:ea typeface="+mj-ea"/>
              </a:rPr>
              <a:t>GX</a:t>
            </a:r>
            <a:r>
              <a:rPr lang="ja-JP" altLang="en-US" sz="2400" b="1" dirty="0">
                <a:latin typeface="+mj-ea"/>
                <a:ea typeface="+mj-ea"/>
              </a:rPr>
              <a:t>の最前線</a:t>
            </a:r>
            <a:endParaRPr lang="ja-JP" altLang="en-US" sz="2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78435">
              <a:spcAft>
                <a:spcPts val="0"/>
              </a:spcAft>
            </a:pPr>
            <a:endParaRPr lang="en-US"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spcAft>
                <a:spcPts val="0"/>
              </a:spcAft>
            </a:pPr>
            <a:r>
              <a:rPr lang="ja-JP" altLang="en-US"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日時：</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令和５</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１７</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水</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１５</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：００</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１７</a:t>
            </a: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００</a:t>
            </a:r>
            <a:endParaRPr lang="en-US" altLang="ja-JP" sz="1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spcAft>
                <a:spcPts val="0"/>
              </a:spcAft>
            </a:pPr>
            <a:r>
              <a:rPr lang="ja-JP" altLang="en-US"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＜申込締切：</a:t>
            </a:r>
            <a:r>
              <a:rPr lang="ja-JP" altLang="en-US"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令和５</a:t>
            </a:r>
            <a:r>
              <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a:t>
            </a:r>
            <a:r>
              <a:rPr lang="ja-JP" altLang="en-US"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ja-JP" altLang="en-US"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１５</a:t>
            </a:r>
            <a:r>
              <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a:t>
            </a:r>
            <a:r>
              <a:rPr lang="ja-JP" altLang="en-US"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sz="800" b="1" u="sng"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spcAft>
                <a:spcPts val="0"/>
              </a:spcAft>
            </a:pPr>
            <a:r>
              <a:rPr lang="ja-JP" altLang="en-US"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sz="1600" b="1" u="sng"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E-mail</a:t>
            </a:r>
            <a:r>
              <a:rPr lang="ja-JP" sz="1600" b="1" u="sng"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600" b="1" u="sng"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s</a:t>
            </a:r>
            <a:r>
              <a:rPr lang="en-US" altLang="ja-JP" sz="16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youkou</a:t>
            </a:r>
            <a:r>
              <a:rPr lang="en-US"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@pref.ishikawa.lg.jp</a:t>
            </a:r>
            <a:r>
              <a:rPr lang="ja-JP" altLang="en-US"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spcAft>
                <a:spcPts val="0"/>
              </a:spcAft>
            </a:pPr>
            <a:r>
              <a:rPr lang="ja-JP" altLang="en-US"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6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 name="Rectangle 2">
            <a:extLst>
              <a:ext uri="{FF2B5EF4-FFF2-40B4-BE49-F238E27FC236}">
                <a16:creationId xmlns:a16="http://schemas.microsoft.com/office/drawing/2014/main" id="{A56381BE-A1B8-479B-B006-9E1B02502846}"/>
              </a:ext>
            </a:extLst>
          </p:cNvPr>
          <p:cNvSpPr>
            <a:spLocks noChangeArrowheads="1"/>
          </p:cNvSpPr>
          <p:nvPr userDrawn="1"/>
        </p:nvSpPr>
        <p:spPr bwMode="auto">
          <a:xfrm>
            <a:off x="33493" y="8017358"/>
            <a:ext cx="3433018" cy="252000"/>
          </a:xfrm>
          <a:prstGeom prst="rect">
            <a:avLst/>
          </a:prstGeom>
          <a:solidFill>
            <a:srgbClr val="0070C0"/>
          </a:solidFill>
          <a:ln>
            <a:solidFill>
              <a:srgbClr val="3886CC"/>
            </a:solidFill>
          </a:ln>
          <a:effectLst/>
        </p:spPr>
        <p:txBody>
          <a:bodyPr wrap="none"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会場のご案内</a:t>
            </a:r>
          </a:p>
        </p:txBody>
      </p:sp>
      <p:sp>
        <p:nvSpPr>
          <p:cNvPr id="10" name="Text Box 6">
            <a:extLst>
              <a:ext uri="{FF2B5EF4-FFF2-40B4-BE49-F238E27FC236}">
                <a16:creationId xmlns:a16="http://schemas.microsoft.com/office/drawing/2014/main" id="{F5FB4CEE-6A05-4C43-BB49-FF843FC9BA8C}"/>
              </a:ext>
            </a:extLst>
          </p:cNvPr>
          <p:cNvSpPr txBox="1">
            <a:spLocks noChangeArrowheads="1"/>
          </p:cNvSpPr>
          <p:nvPr userDrawn="1"/>
        </p:nvSpPr>
        <p:spPr bwMode="auto">
          <a:xfrm>
            <a:off x="36436" y="9387942"/>
            <a:ext cx="3851352" cy="1397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en-US" altLang="ja-JP" sz="1200" b="1" u="none" dirty="0">
                <a:latin typeface="Meiryo UI" panose="020B0604030504040204" pitchFamily="50" charset="-128"/>
                <a:ea typeface="Meiryo UI" panose="020B0604030504040204" pitchFamily="50" charset="-128"/>
              </a:rPr>
              <a:t>【</a:t>
            </a:r>
            <a:r>
              <a:rPr lang="ja-JP" altLang="en-US" sz="1200" b="1" u="none" dirty="0">
                <a:latin typeface="Meiryo UI" panose="020B0604030504040204" pitchFamily="50" charset="-128"/>
                <a:ea typeface="Meiryo UI" panose="020B0604030504040204" pitchFamily="50" charset="-128"/>
              </a:rPr>
              <a:t>事務局</a:t>
            </a:r>
            <a:r>
              <a:rPr lang="en-US" altLang="ja-JP" sz="1200" b="1" u="none" dirty="0">
                <a:latin typeface="Meiryo UI" panose="020B0604030504040204" pitchFamily="50" charset="-128"/>
                <a:ea typeface="Meiryo UI" panose="020B0604030504040204" pitchFamily="50" charset="-128"/>
              </a:rPr>
              <a:t>】</a:t>
            </a: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endParaRPr lang="en-US" altLang="ja-JP" sz="7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石川県商工労働部産業政策課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産業デジタル化支援グループ</a:t>
            </a:r>
            <a:r>
              <a:rPr lang="en-US" altLang="ja-JP" sz="1200" b="1" u="none" dirty="0">
                <a:latin typeface="Meiryo UI" panose="020B0604030504040204" pitchFamily="50" charset="-128"/>
                <a:ea typeface="Meiryo UI" panose="020B0604030504040204" pitchFamily="50" charset="-128"/>
              </a:rPr>
              <a:t>    </a:t>
            </a:r>
            <a:r>
              <a:rPr lang="ja-JP" altLang="en-US" sz="1200" b="1" u="none" dirty="0">
                <a:latin typeface="Meiryo UI" panose="020B0604030504040204" pitchFamily="50" charset="-128"/>
                <a:ea typeface="Meiryo UI" panose="020B0604030504040204" pitchFamily="50" charset="-128"/>
              </a:rPr>
              <a:t>庄田、嶋田、中川</a:t>
            </a:r>
            <a:endParaRPr lang="en-US" altLang="ja-JP" sz="6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200" b="1" u="none" dirty="0">
                <a:latin typeface="Meiryo UI" panose="020B0604030504040204" pitchFamily="50" charset="-128"/>
                <a:ea typeface="Meiryo UI" panose="020B0604030504040204" pitchFamily="50" charset="-128"/>
              </a:rPr>
              <a:t>TEL</a:t>
            </a:r>
            <a:r>
              <a:rPr lang="ja-JP" altLang="en-US" sz="1200" b="1" u="none" dirty="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076-225-1519</a:t>
            </a:r>
          </a:p>
          <a:p>
            <a:pPr eaLnBrk="1" hangingPunct="1">
              <a:lnSpc>
                <a:spcPct val="120000"/>
              </a:lnSpc>
            </a:pPr>
            <a:r>
              <a:rPr lang="en-US" altLang="ja-JP" sz="1200" b="1" u="none" dirty="0">
                <a:latin typeface="Meiryo UI" panose="020B0604030504040204" pitchFamily="50" charset="-128"/>
                <a:ea typeface="Meiryo UI" panose="020B0604030504040204" pitchFamily="50" charset="-128"/>
              </a:rPr>
              <a:t>Mail </a:t>
            </a:r>
            <a:r>
              <a:rPr lang="ja-JP" altLang="en-US" sz="1200" b="1" u="none" dirty="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syoukou@pref.ishikawa.lg.jp</a:t>
            </a:r>
            <a:endParaRPr lang="ja-JP" altLang="en-US" sz="1200" b="1" u="none" dirty="0">
              <a:latin typeface="Meiryo UI" panose="020B0604030504040204" pitchFamily="50" charset="-128"/>
              <a:ea typeface="Meiryo UI" panose="020B0604030504040204" pitchFamily="50" charset="-128"/>
            </a:endParaRPr>
          </a:p>
        </p:txBody>
      </p:sp>
      <p:sp>
        <p:nvSpPr>
          <p:cNvPr id="11" name="Rectangle 2">
            <a:extLst>
              <a:ext uri="{FF2B5EF4-FFF2-40B4-BE49-F238E27FC236}">
                <a16:creationId xmlns:a16="http://schemas.microsoft.com/office/drawing/2014/main" id="{463A98D9-D9DE-47EB-844F-46789B2F88AD}"/>
              </a:ext>
            </a:extLst>
          </p:cNvPr>
          <p:cNvSpPr>
            <a:spLocks noChangeArrowheads="1"/>
          </p:cNvSpPr>
          <p:nvPr userDrawn="1"/>
        </p:nvSpPr>
        <p:spPr bwMode="auto">
          <a:xfrm>
            <a:off x="39763" y="9129646"/>
            <a:ext cx="3427338" cy="252000"/>
          </a:xfrm>
          <a:prstGeom prst="rect">
            <a:avLst/>
          </a:prstGeom>
          <a:solidFill>
            <a:srgbClr val="0070C0"/>
          </a:solidFill>
          <a:ln>
            <a:solidFill>
              <a:srgbClr val="3886CC"/>
            </a:solidFill>
          </a:ln>
          <a:effectLst/>
        </p:spPr>
        <p:txBody>
          <a:bodyPr wrap="none"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連絡先</a:t>
            </a:r>
          </a:p>
        </p:txBody>
      </p:sp>
      <p:sp>
        <p:nvSpPr>
          <p:cNvPr id="12" name="テキスト ボックス 11">
            <a:extLst>
              <a:ext uri="{FF2B5EF4-FFF2-40B4-BE49-F238E27FC236}">
                <a16:creationId xmlns:a16="http://schemas.microsoft.com/office/drawing/2014/main" id="{72EE0078-AB78-4544-A5CE-5756695ED04F}"/>
              </a:ext>
            </a:extLst>
          </p:cNvPr>
          <p:cNvSpPr txBox="1"/>
          <p:nvPr userDrawn="1"/>
        </p:nvSpPr>
        <p:spPr>
          <a:xfrm>
            <a:off x="-66417" y="4289412"/>
            <a:ext cx="2984113"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人目</a:t>
            </a:r>
            <a:r>
              <a:rPr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612F41B8-B0A4-4632-8788-9BB1BCFA21AE}"/>
              </a:ext>
            </a:extLst>
          </p:cNvPr>
          <p:cNvSpPr txBox="1"/>
          <p:nvPr userDrawn="1"/>
        </p:nvSpPr>
        <p:spPr>
          <a:xfrm>
            <a:off x="-66417" y="5494865"/>
            <a:ext cx="2984113"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２人目</a:t>
            </a:r>
            <a:r>
              <a:rPr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DA21F7E-AEA8-412B-BA5A-5DFEBF764E6A}"/>
              </a:ext>
            </a:extLst>
          </p:cNvPr>
          <p:cNvSpPr txBox="1"/>
          <p:nvPr userDrawn="1"/>
        </p:nvSpPr>
        <p:spPr>
          <a:xfrm>
            <a:off x="-65312" y="6690547"/>
            <a:ext cx="2984113"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３人目</a:t>
            </a:r>
            <a:r>
              <a:rPr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7" name="Rectangle 2">
            <a:extLst>
              <a:ext uri="{FF2B5EF4-FFF2-40B4-BE49-F238E27FC236}">
                <a16:creationId xmlns:a16="http://schemas.microsoft.com/office/drawing/2014/main" id="{96EC2D1E-D71A-48B0-B199-AB65231F003B}"/>
              </a:ext>
            </a:extLst>
          </p:cNvPr>
          <p:cNvSpPr>
            <a:spLocks noChangeArrowheads="1"/>
          </p:cNvSpPr>
          <p:nvPr userDrawn="1"/>
        </p:nvSpPr>
        <p:spPr bwMode="auto">
          <a:xfrm>
            <a:off x="4194486" y="8009689"/>
            <a:ext cx="3433018" cy="259669"/>
          </a:xfrm>
          <a:prstGeom prst="rect">
            <a:avLst/>
          </a:prstGeom>
          <a:solidFill>
            <a:srgbClr val="0070C0"/>
          </a:solidFill>
          <a:ln>
            <a:solidFill>
              <a:srgbClr val="3886CC"/>
            </a:solidFill>
          </a:ln>
          <a:effectLst/>
        </p:spPr>
        <p:txBody>
          <a:bodyPr wrap="none"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会場周辺地図</a:t>
            </a:r>
          </a:p>
        </p:txBody>
      </p:sp>
      <p:sp>
        <p:nvSpPr>
          <p:cNvPr id="18" name="Text Box 5">
            <a:extLst>
              <a:ext uri="{FF2B5EF4-FFF2-40B4-BE49-F238E27FC236}">
                <a16:creationId xmlns:a16="http://schemas.microsoft.com/office/drawing/2014/main" id="{5DD2360E-19F2-4420-8814-7DDBA3F8AC60}"/>
              </a:ext>
            </a:extLst>
          </p:cNvPr>
          <p:cNvSpPr txBox="1">
            <a:spLocks noChangeArrowheads="1"/>
          </p:cNvSpPr>
          <p:nvPr userDrawn="1"/>
        </p:nvSpPr>
        <p:spPr bwMode="auto">
          <a:xfrm>
            <a:off x="294970" y="2158555"/>
            <a:ext cx="7164000" cy="268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en-US" altLang="ja-JP" sz="1100" b="1" u="none" dirty="0">
                <a:latin typeface="+mn-ea"/>
                <a:ea typeface="+mn-ea"/>
              </a:rPr>
              <a:t>※</a:t>
            </a:r>
            <a:r>
              <a:rPr lang="ja-JP" altLang="en-US" sz="1100" b="1" u="none" dirty="0">
                <a:latin typeface="+mn-ea"/>
                <a:ea typeface="+mn-ea"/>
              </a:rPr>
              <a:t> 下記参加申込書に所定事項を記載の上、電子メールにてお申し込み下さい。</a:t>
            </a:r>
          </a:p>
        </p:txBody>
      </p:sp>
      <p:sp>
        <p:nvSpPr>
          <p:cNvPr id="19" name="フリーフォーム: 図形 18">
            <a:extLst>
              <a:ext uri="{FF2B5EF4-FFF2-40B4-BE49-F238E27FC236}">
                <a16:creationId xmlns:a16="http://schemas.microsoft.com/office/drawing/2014/main" id="{B25B5A5F-E941-4CD4-A3F3-1B9C1B4EA97A}"/>
              </a:ext>
            </a:extLst>
          </p:cNvPr>
          <p:cNvSpPr/>
          <p:nvPr userDrawn="1"/>
        </p:nvSpPr>
        <p:spPr>
          <a:xfrm>
            <a:off x="4302125" y="9239250"/>
            <a:ext cx="1196975" cy="304800"/>
          </a:xfrm>
          <a:custGeom>
            <a:avLst/>
            <a:gdLst>
              <a:gd name="connsiteX0" fmla="*/ 0 w 1196975"/>
              <a:gd name="connsiteY0" fmla="*/ 0 h 304800"/>
              <a:gd name="connsiteX1" fmla="*/ 879475 w 1196975"/>
              <a:gd name="connsiteY1" fmla="*/ 0 h 304800"/>
              <a:gd name="connsiteX2" fmla="*/ 1196975 w 1196975"/>
              <a:gd name="connsiteY2" fmla="*/ 304800 h 304800"/>
            </a:gdLst>
            <a:ahLst/>
            <a:cxnLst>
              <a:cxn ang="0">
                <a:pos x="connsiteX0" y="connsiteY0"/>
              </a:cxn>
              <a:cxn ang="0">
                <a:pos x="connsiteX1" y="connsiteY1"/>
              </a:cxn>
              <a:cxn ang="0">
                <a:pos x="connsiteX2" y="connsiteY2"/>
              </a:cxn>
            </a:cxnLst>
            <a:rect l="l" t="t" r="r" b="b"/>
            <a:pathLst>
              <a:path w="1196975" h="304800">
                <a:moveTo>
                  <a:pt x="0" y="0"/>
                </a:moveTo>
                <a:lnTo>
                  <a:pt x="879475" y="0"/>
                </a:lnTo>
                <a:lnTo>
                  <a:pt x="1196975" y="30480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A2291DE4-083E-4AFA-B85E-70255D665E86}"/>
              </a:ext>
            </a:extLst>
          </p:cNvPr>
          <p:cNvSpPr/>
          <p:nvPr userDrawn="1"/>
        </p:nvSpPr>
        <p:spPr>
          <a:xfrm>
            <a:off x="5445126" y="9506537"/>
            <a:ext cx="171156" cy="66087"/>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28775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88" r:id="rId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06">
            <a:extLst>
              <a:ext uri="{FF2B5EF4-FFF2-40B4-BE49-F238E27FC236}">
                <a16:creationId xmlns:a16="http://schemas.microsoft.com/office/drawing/2014/main" id="{B130D8E8-93E8-40EB-AE95-F1DCD6EFC649}"/>
              </a:ext>
            </a:extLst>
          </p:cNvPr>
          <p:cNvGraphicFramePr>
            <a:graphicFrameLocks noGrp="1"/>
          </p:cNvGraphicFramePr>
          <p:nvPr>
            <p:extLst>
              <p:ext uri="{D42A27DB-BD31-4B8C-83A1-F6EECF244321}">
                <p14:modId xmlns:p14="http://schemas.microsoft.com/office/powerpoint/2010/main" val="2987348449"/>
              </p:ext>
            </p:extLst>
          </p:nvPr>
        </p:nvGraphicFramePr>
        <p:xfrm>
          <a:off x="71592" y="2897389"/>
          <a:ext cx="7599208" cy="1429918"/>
        </p:xfrm>
        <a:graphic>
          <a:graphicData uri="http://schemas.openxmlformats.org/drawingml/2006/table">
            <a:tbl>
              <a:tblPr/>
              <a:tblGrid>
                <a:gridCol w="970334">
                  <a:extLst>
                    <a:ext uri="{9D8B030D-6E8A-4147-A177-3AD203B41FA5}">
                      <a16:colId xmlns:a16="http://schemas.microsoft.com/office/drawing/2014/main" val="20000"/>
                    </a:ext>
                  </a:extLst>
                </a:gridCol>
                <a:gridCol w="2831694">
                  <a:extLst>
                    <a:ext uri="{9D8B030D-6E8A-4147-A177-3AD203B41FA5}">
                      <a16:colId xmlns:a16="http://schemas.microsoft.com/office/drawing/2014/main" val="20001"/>
                    </a:ext>
                  </a:extLst>
                </a:gridCol>
                <a:gridCol w="1069629">
                  <a:extLst>
                    <a:ext uri="{9D8B030D-6E8A-4147-A177-3AD203B41FA5}">
                      <a16:colId xmlns:a16="http://schemas.microsoft.com/office/drawing/2014/main" val="20002"/>
                    </a:ext>
                  </a:extLst>
                </a:gridCol>
                <a:gridCol w="2727551">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貴社</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団体名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FAX</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3" name="Group 106">
            <a:extLst>
              <a:ext uri="{FF2B5EF4-FFF2-40B4-BE49-F238E27FC236}">
                <a16:creationId xmlns:a16="http://schemas.microsoft.com/office/drawing/2014/main" id="{504C5451-373C-4B0F-92E8-A4A34410C33F}"/>
              </a:ext>
            </a:extLst>
          </p:cNvPr>
          <p:cNvGraphicFramePr>
            <a:graphicFrameLocks noGrp="1"/>
          </p:cNvGraphicFramePr>
          <p:nvPr>
            <p:extLst>
              <p:ext uri="{D42A27DB-BD31-4B8C-83A1-F6EECF244321}">
                <p14:modId xmlns:p14="http://schemas.microsoft.com/office/powerpoint/2010/main" val="2123421851"/>
              </p:ext>
            </p:extLst>
          </p:nvPr>
        </p:nvGraphicFramePr>
        <p:xfrm>
          <a:off x="74533" y="4565301"/>
          <a:ext cx="7621666" cy="960438"/>
        </p:xfrm>
        <a:graphic>
          <a:graphicData uri="http://schemas.openxmlformats.org/drawingml/2006/table">
            <a:tbl>
              <a:tblPr/>
              <a:tblGrid>
                <a:gridCol w="592513">
                  <a:extLst>
                    <a:ext uri="{9D8B030D-6E8A-4147-A177-3AD203B41FA5}">
                      <a16:colId xmlns:a16="http://schemas.microsoft.com/office/drawing/2014/main" val="1486622495"/>
                    </a:ext>
                  </a:extLst>
                </a:gridCol>
                <a:gridCol w="927423">
                  <a:extLst>
                    <a:ext uri="{9D8B030D-6E8A-4147-A177-3AD203B41FA5}">
                      <a16:colId xmlns:a16="http://schemas.microsoft.com/office/drawing/2014/main" val="20000"/>
                    </a:ext>
                  </a:extLst>
                </a:gridCol>
                <a:gridCol w="2736656">
                  <a:extLst>
                    <a:ext uri="{9D8B030D-6E8A-4147-A177-3AD203B41FA5}">
                      <a16:colId xmlns:a16="http://schemas.microsoft.com/office/drawing/2014/main" val="20001"/>
                    </a:ext>
                  </a:extLst>
                </a:gridCol>
                <a:gridCol w="973034">
                  <a:extLst>
                    <a:ext uri="{9D8B030D-6E8A-4147-A177-3AD203B41FA5}">
                      <a16:colId xmlns:a16="http://schemas.microsoft.com/office/drawing/2014/main" val="20002"/>
                    </a:ext>
                  </a:extLst>
                </a:gridCol>
                <a:gridCol w="2392040">
                  <a:extLst>
                    <a:ext uri="{9D8B030D-6E8A-4147-A177-3AD203B41FA5}">
                      <a16:colId xmlns:a16="http://schemas.microsoft.com/office/drawing/2014/main" val="20003"/>
                    </a:ext>
                  </a:extLst>
                </a:gridCol>
              </a:tblGrid>
              <a:tr h="48021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　　</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a:t>
                      </a:r>
                      <a:endPar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役職</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0219">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6684427"/>
                  </a:ext>
                </a:extLst>
              </a:tr>
            </a:tbl>
          </a:graphicData>
        </a:graphic>
      </p:graphicFrame>
      <p:graphicFrame>
        <p:nvGraphicFramePr>
          <p:cNvPr id="4" name="Group 106">
            <a:extLst>
              <a:ext uri="{FF2B5EF4-FFF2-40B4-BE49-F238E27FC236}">
                <a16:creationId xmlns:a16="http://schemas.microsoft.com/office/drawing/2014/main" id="{BEFABC46-98F7-4D72-A49A-45BB032DC32A}"/>
              </a:ext>
            </a:extLst>
          </p:cNvPr>
          <p:cNvGraphicFramePr>
            <a:graphicFrameLocks noGrp="1"/>
          </p:cNvGraphicFramePr>
          <p:nvPr>
            <p:extLst>
              <p:ext uri="{D42A27DB-BD31-4B8C-83A1-F6EECF244321}">
                <p14:modId xmlns:p14="http://schemas.microsoft.com/office/powerpoint/2010/main" val="233357059"/>
              </p:ext>
            </p:extLst>
          </p:nvPr>
        </p:nvGraphicFramePr>
        <p:xfrm>
          <a:off x="74533" y="5757502"/>
          <a:ext cx="7621666" cy="960438"/>
        </p:xfrm>
        <a:graphic>
          <a:graphicData uri="http://schemas.openxmlformats.org/drawingml/2006/table">
            <a:tbl>
              <a:tblPr/>
              <a:tblGrid>
                <a:gridCol w="592513">
                  <a:extLst>
                    <a:ext uri="{9D8B030D-6E8A-4147-A177-3AD203B41FA5}">
                      <a16:colId xmlns:a16="http://schemas.microsoft.com/office/drawing/2014/main" val="1486622495"/>
                    </a:ext>
                  </a:extLst>
                </a:gridCol>
                <a:gridCol w="927423">
                  <a:extLst>
                    <a:ext uri="{9D8B030D-6E8A-4147-A177-3AD203B41FA5}">
                      <a16:colId xmlns:a16="http://schemas.microsoft.com/office/drawing/2014/main" val="20000"/>
                    </a:ext>
                  </a:extLst>
                </a:gridCol>
                <a:gridCol w="2736656">
                  <a:extLst>
                    <a:ext uri="{9D8B030D-6E8A-4147-A177-3AD203B41FA5}">
                      <a16:colId xmlns:a16="http://schemas.microsoft.com/office/drawing/2014/main" val="20001"/>
                    </a:ext>
                  </a:extLst>
                </a:gridCol>
                <a:gridCol w="973034">
                  <a:extLst>
                    <a:ext uri="{9D8B030D-6E8A-4147-A177-3AD203B41FA5}">
                      <a16:colId xmlns:a16="http://schemas.microsoft.com/office/drawing/2014/main" val="20002"/>
                    </a:ext>
                  </a:extLst>
                </a:gridCol>
                <a:gridCol w="2392040">
                  <a:extLst>
                    <a:ext uri="{9D8B030D-6E8A-4147-A177-3AD203B41FA5}">
                      <a16:colId xmlns:a16="http://schemas.microsoft.com/office/drawing/2014/main" val="20003"/>
                    </a:ext>
                  </a:extLst>
                </a:gridCol>
              </a:tblGrid>
              <a:tr h="48021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　　</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a:t>
                      </a:r>
                      <a:endPar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役職</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0219">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6684427"/>
                  </a:ext>
                </a:extLst>
              </a:tr>
            </a:tbl>
          </a:graphicData>
        </a:graphic>
      </p:graphicFrame>
      <p:graphicFrame>
        <p:nvGraphicFramePr>
          <p:cNvPr id="5" name="Group 106">
            <a:extLst>
              <a:ext uri="{FF2B5EF4-FFF2-40B4-BE49-F238E27FC236}">
                <a16:creationId xmlns:a16="http://schemas.microsoft.com/office/drawing/2014/main" id="{EE759AD2-F8F5-4B1A-8C7A-CB51200077EF}"/>
              </a:ext>
            </a:extLst>
          </p:cNvPr>
          <p:cNvGraphicFramePr>
            <a:graphicFrameLocks noGrp="1"/>
          </p:cNvGraphicFramePr>
          <p:nvPr>
            <p:extLst>
              <p:ext uri="{D42A27DB-BD31-4B8C-83A1-F6EECF244321}">
                <p14:modId xmlns:p14="http://schemas.microsoft.com/office/powerpoint/2010/main" val="35071551"/>
              </p:ext>
            </p:extLst>
          </p:nvPr>
        </p:nvGraphicFramePr>
        <p:xfrm>
          <a:off x="75638" y="6966436"/>
          <a:ext cx="7621666" cy="960438"/>
        </p:xfrm>
        <a:graphic>
          <a:graphicData uri="http://schemas.openxmlformats.org/drawingml/2006/table">
            <a:tbl>
              <a:tblPr/>
              <a:tblGrid>
                <a:gridCol w="592513">
                  <a:extLst>
                    <a:ext uri="{9D8B030D-6E8A-4147-A177-3AD203B41FA5}">
                      <a16:colId xmlns:a16="http://schemas.microsoft.com/office/drawing/2014/main" val="1486622495"/>
                    </a:ext>
                  </a:extLst>
                </a:gridCol>
                <a:gridCol w="927423">
                  <a:extLst>
                    <a:ext uri="{9D8B030D-6E8A-4147-A177-3AD203B41FA5}">
                      <a16:colId xmlns:a16="http://schemas.microsoft.com/office/drawing/2014/main" val="20000"/>
                    </a:ext>
                  </a:extLst>
                </a:gridCol>
                <a:gridCol w="2736656">
                  <a:extLst>
                    <a:ext uri="{9D8B030D-6E8A-4147-A177-3AD203B41FA5}">
                      <a16:colId xmlns:a16="http://schemas.microsoft.com/office/drawing/2014/main" val="20001"/>
                    </a:ext>
                  </a:extLst>
                </a:gridCol>
                <a:gridCol w="973034">
                  <a:extLst>
                    <a:ext uri="{9D8B030D-6E8A-4147-A177-3AD203B41FA5}">
                      <a16:colId xmlns:a16="http://schemas.microsoft.com/office/drawing/2014/main" val="20002"/>
                    </a:ext>
                  </a:extLst>
                </a:gridCol>
                <a:gridCol w="2392040">
                  <a:extLst>
                    <a:ext uri="{9D8B030D-6E8A-4147-A177-3AD203B41FA5}">
                      <a16:colId xmlns:a16="http://schemas.microsoft.com/office/drawing/2014/main" val="20003"/>
                    </a:ext>
                  </a:extLst>
                </a:gridCol>
              </a:tblGrid>
              <a:tr h="48021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　　</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a:t>
                      </a:r>
                      <a:endPar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役職</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0219">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0000" marR="9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6684427"/>
                  </a:ext>
                </a:extLst>
              </a:tr>
            </a:tbl>
          </a:graphicData>
        </a:graphic>
      </p:graphicFrame>
    </p:spTree>
    <p:extLst>
      <p:ext uri="{BB962C8B-B14F-4D97-AF65-F5344CB8AC3E}">
        <p14:creationId xmlns:p14="http://schemas.microsoft.com/office/powerpoint/2010/main" val="3562243325"/>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af3e129-4550-44c0-9a9a-1f8bcd6d4dd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D5C390D2EB95945B9FCE27185A9C26E" ma:contentTypeVersion="14" ma:contentTypeDescription="新しいドキュメントを作成します。" ma:contentTypeScope="" ma:versionID="15143a4113154fa67dfe5e5353f48ceb">
  <xsd:schema xmlns:xsd="http://www.w3.org/2001/XMLSchema" xmlns:xs="http://www.w3.org/2001/XMLSchema" xmlns:p="http://schemas.microsoft.com/office/2006/metadata/properties" xmlns:ns3="184ea148-202f-40ac-9133-fb520e0d47dd" xmlns:ns4="0af3e129-4550-44c0-9a9a-1f8bcd6d4dd0" targetNamespace="http://schemas.microsoft.com/office/2006/metadata/properties" ma:root="true" ma:fieldsID="5d1170069c09def5bd54aa6139a6dbe6" ns3:_="" ns4:_="">
    <xsd:import namespace="184ea148-202f-40ac-9133-fb520e0d47dd"/>
    <xsd:import namespace="0af3e129-4550-44c0-9a9a-1f8bcd6d4d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_activity"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4ea148-202f-40ac-9133-fb520e0d47d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f3e129-4550-44c0-9a9a-1f8bcd6d4dd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A2B2ED-5690-480A-AEB3-B39EC6AFB1F5}">
  <ds:schemaRefs>
    <ds:schemaRef ds:uri="http://purl.org/dc/dcmitype/"/>
    <ds:schemaRef ds:uri="http://purl.org/dc/elements/1.1/"/>
    <ds:schemaRef ds:uri="http://www.w3.org/XML/1998/namespace"/>
    <ds:schemaRef ds:uri="http://schemas.microsoft.com/office/2006/documentManagement/types"/>
    <ds:schemaRef ds:uri="http://purl.org/dc/terms/"/>
    <ds:schemaRef ds:uri="http://schemas.openxmlformats.org/package/2006/metadata/core-properties"/>
    <ds:schemaRef ds:uri="184ea148-202f-40ac-9133-fb520e0d47dd"/>
    <ds:schemaRef ds:uri="http://schemas.microsoft.com/office/infopath/2007/PartnerControls"/>
    <ds:schemaRef ds:uri="0af3e129-4550-44c0-9a9a-1f8bcd6d4dd0"/>
    <ds:schemaRef ds:uri="http://schemas.microsoft.com/office/2006/metadata/properties"/>
  </ds:schemaRefs>
</ds:datastoreItem>
</file>

<file path=customXml/itemProps2.xml><?xml version="1.0" encoding="utf-8"?>
<ds:datastoreItem xmlns:ds="http://schemas.openxmlformats.org/officeDocument/2006/customXml" ds:itemID="{A3C0B704-448B-48F6-9B4F-558D4DDDB3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4ea148-202f-40ac-9133-fb520e0d47dd"/>
    <ds:schemaRef ds:uri="0af3e129-4550-44c0-9a9a-1f8bcd6d4d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EFDD15-F94E-4CFB-BD33-A2D12C8482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22</Words>
  <Application>Microsoft Office PowerPoint</Application>
  <PresentationFormat>ユーザー設定</PresentationFormat>
  <Paragraphs>18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ゴシック</vt:lpstr>
      <vt:lpstr>Arial</vt:lpstr>
      <vt:lpstr>Calibri</vt:lpstr>
      <vt:lpstr>Calibri Light</vt:lpstr>
      <vt:lpstr>Times New Roman</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2023-05-01T02:06:08Z</dcterms:modified>
</cp:coreProperties>
</file>