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Lst>
  <p:sldSz cx="12192000" cy="16256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12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3" autoAdjust="0"/>
    <p:restoredTop sz="94660"/>
  </p:normalViewPr>
  <p:slideViewPr>
    <p:cSldViewPr snapToGrid="0">
      <p:cViewPr>
        <p:scale>
          <a:sx n="68" d="100"/>
          <a:sy n="68" d="100"/>
        </p:scale>
        <p:origin x="2573" y="-677"/>
      </p:cViewPr>
      <p:guideLst>
        <p:guide orient="horz" pos="512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60416"/>
            <a:ext cx="10363200" cy="5659496"/>
          </a:xfrm>
        </p:spPr>
        <p:txBody>
          <a:bodyPr anchor="b"/>
          <a:lstStyle>
            <a:lvl1pPr algn="ctr">
              <a:defRPr sz="8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8538164"/>
            <a:ext cx="9144000" cy="3924769"/>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A720764-C85E-4E56-ACAC-B9EBB8CBFB50}" type="datetimeFigureOut">
              <a:rPr kumimoji="1" lang="ja-JP" altLang="en-US" smtClean="0"/>
              <a:t>2026/6/30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BEA8BC-9F4D-43E6-BE48-B7FD35942C73}" type="slidenum">
              <a:rPr kumimoji="1" lang="ja-JP" altLang="en-US" smtClean="0"/>
              <a:t>‹#›</a:t>
            </a:fld>
            <a:endParaRPr kumimoji="1" lang="ja-JP" altLang="en-US"/>
          </a:p>
        </p:txBody>
      </p:sp>
    </p:spTree>
    <p:extLst>
      <p:ext uri="{BB962C8B-B14F-4D97-AF65-F5344CB8AC3E}">
        <p14:creationId xmlns:p14="http://schemas.microsoft.com/office/powerpoint/2010/main" val="2797382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720764-C85E-4E56-ACAC-B9EBB8CBFB50}" type="datetimeFigureOut">
              <a:rPr kumimoji="1" lang="ja-JP" altLang="en-US" smtClean="0"/>
              <a:t>2026/6/30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BEA8BC-9F4D-43E6-BE48-B7FD35942C73}" type="slidenum">
              <a:rPr kumimoji="1" lang="ja-JP" altLang="en-US" smtClean="0"/>
              <a:t>‹#›</a:t>
            </a:fld>
            <a:endParaRPr kumimoji="1" lang="ja-JP" altLang="en-US"/>
          </a:p>
        </p:txBody>
      </p:sp>
    </p:spTree>
    <p:extLst>
      <p:ext uri="{BB962C8B-B14F-4D97-AF65-F5344CB8AC3E}">
        <p14:creationId xmlns:p14="http://schemas.microsoft.com/office/powerpoint/2010/main" val="2728027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865481"/>
            <a:ext cx="2628900" cy="13776209"/>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1" y="865481"/>
            <a:ext cx="7734300" cy="13776209"/>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720764-C85E-4E56-ACAC-B9EBB8CBFB50}" type="datetimeFigureOut">
              <a:rPr kumimoji="1" lang="ja-JP" altLang="en-US" smtClean="0"/>
              <a:t>2026/6/30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BEA8BC-9F4D-43E6-BE48-B7FD35942C73}" type="slidenum">
              <a:rPr kumimoji="1" lang="ja-JP" altLang="en-US" smtClean="0"/>
              <a:t>‹#›</a:t>
            </a:fld>
            <a:endParaRPr kumimoji="1" lang="ja-JP" altLang="en-US"/>
          </a:p>
        </p:txBody>
      </p:sp>
    </p:spTree>
    <p:extLst>
      <p:ext uri="{BB962C8B-B14F-4D97-AF65-F5344CB8AC3E}">
        <p14:creationId xmlns:p14="http://schemas.microsoft.com/office/powerpoint/2010/main" val="42109895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720764-C85E-4E56-ACAC-B9EBB8CBFB50}" type="datetimeFigureOut">
              <a:rPr kumimoji="1" lang="ja-JP" altLang="en-US" smtClean="0"/>
              <a:t>2026/6/30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BEA8BC-9F4D-43E6-BE48-B7FD35942C73}" type="slidenum">
              <a:rPr kumimoji="1" lang="ja-JP" altLang="en-US" smtClean="0"/>
              <a:t>‹#›</a:t>
            </a:fld>
            <a:endParaRPr kumimoji="1" lang="ja-JP" altLang="en-US"/>
          </a:p>
        </p:txBody>
      </p:sp>
    </p:spTree>
    <p:extLst>
      <p:ext uri="{BB962C8B-B14F-4D97-AF65-F5344CB8AC3E}">
        <p14:creationId xmlns:p14="http://schemas.microsoft.com/office/powerpoint/2010/main" val="4660565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1" y="4052716"/>
            <a:ext cx="10515600" cy="6762043"/>
          </a:xfrm>
        </p:spPr>
        <p:txBody>
          <a:bodyPr anchor="b"/>
          <a:lstStyle>
            <a:lvl1pPr>
              <a:defRPr sz="8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1" y="10878731"/>
            <a:ext cx="10515600" cy="3555999"/>
          </a:xfrm>
        </p:spPr>
        <p:txBody>
          <a:bodyPr/>
          <a:lstStyle>
            <a:lvl1pPr marL="0" indent="0">
              <a:buNone/>
              <a:defRPr sz="3200">
                <a:solidFill>
                  <a:schemeClr val="tx1"/>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A720764-C85E-4E56-ACAC-B9EBB8CBFB50}" type="datetimeFigureOut">
              <a:rPr kumimoji="1" lang="ja-JP" altLang="en-US" smtClean="0"/>
              <a:t>2026/6/30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BBEA8BC-9F4D-43E6-BE48-B7FD35942C73}" type="slidenum">
              <a:rPr kumimoji="1" lang="ja-JP" altLang="en-US" smtClean="0"/>
              <a:t>‹#›</a:t>
            </a:fld>
            <a:endParaRPr kumimoji="1" lang="ja-JP" altLang="en-US"/>
          </a:p>
        </p:txBody>
      </p:sp>
    </p:spTree>
    <p:extLst>
      <p:ext uri="{BB962C8B-B14F-4D97-AF65-F5344CB8AC3E}">
        <p14:creationId xmlns:p14="http://schemas.microsoft.com/office/powerpoint/2010/main" val="3630520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4327407"/>
            <a:ext cx="5181600" cy="103142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A720764-C85E-4E56-ACAC-B9EBB8CBFB50}" type="datetimeFigureOut">
              <a:rPr kumimoji="1" lang="ja-JP" altLang="en-US" smtClean="0"/>
              <a:t>2026/6/30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BBEA8BC-9F4D-43E6-BE48-B7FD35942C73}" type="slidenum">
              <a:rPr kumimoji="1" lang="ja-JP" altLang="en-US" smtClean="0"/>
              <a:t>‹#›</a:t>
            </a:fld>
            <a:endParaRPr kumimoji="1" lang="ja-JP" altLang="en-US"/>
          </a:p>
        </p:txBody>
      </p:sp>
    </p:spTree>
    <p:extLst>
      <p:ext uri="{BB962C8B-B14F-4D97-AF65-F5344CB8AC3E}">
        <p14:creationId xmlns:p14="http://schemas.microsoft.com/office/powerpoint/2010/main" val="2607627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865485"/>
            <a:ext cx="10515600" cy="3142075"/>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9" y="3984979"/>
            <a:ext cx="5157787"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4" name="Content Placeholder 3"/>
          <p:cNvSpPr>
            <a:spLocks noGrp="1"/>
          </p:cNvSpPr>
          <p:nvPr>
            <p:ph sz="half" idx="2"/>
          </p:nvPr>
        </p:nvSpPr>
        <p:spPr>
          <a:xfrm>
            <a:off x="839789" y="5937956"/>
            <a:ext cx="5157787"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1" y="3984979"/>
            <a:ext cx="5183188" cy="1952977"/>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ja-JP" altLang="en-US"/>
              <a:t>マスター テキストの書式設定</a:t>
            </a:r>
          </a:p>
        </p:txBody>
      </p:sp>
      <p:sp>
        <p:nvSpPr>
          <p:cNvPr id="6" name="Content Placeholder 5"/>
          <p:cNvSpPr>
            <a:spLocks noGrp="1"/>
          </p:cNvSpPr>
          <p:nvPr>
            <p:ph sz="quarter" idx="4"/>
          </p:nvPr>
        </p:nvSpPr>
        <p:spPr>
          <a:xfrm>
            <a:off x="6172201" y="5937956"/>
            <a:ext cx="5183188" cy="87338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720764-C85E-4E56-ACAC-B9EBB8CBFB50}" type="datetimeFigureOut">
              <a:rPr kumimoji="1" lang="ja-JP" altLang="en-US" smtClean="0"/>
              <a:t>2026/6/30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BBEA8BC-9F4D-43E6-BE48-B7FD35942C73}" type="slidenum">
              <a:rPr kumimoji="1" lang="ja-JP" altLang="en-US" smtClean="0"/>
              <a:t>‹#›</a:t>
            </a:fld>
            <a:endParaRPr kumimoji="1" lang="ja-JP" altLang="en-US"/>
          </a:p>
        </p:txBody>
      </p:sp>
    </p:spTree>
    <p:extLst>
      <p:ext uri="{BB962C8B-B14F-4D97-AF65-F5344CB8AC3E}">
        <p14:creationId xmlns:p14="http://schemas.microsoft.com/office/powerpoint/2010/main" val="2821231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A720764-C85E-4E56-ACAC-B9EBB8CBFB50}" type="datetimeFigureOut">
              <a:rPr kumimoji="1" lang="ja-JP" altLang="en-US" smtClean="0"/>
              <a:t>2026/6/30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BBEA8BC-9F4D-43E6-BE48-B7FD35942C73}" type="slidenum">
              <a:rPr kumimoji="1" lang="ja-JP" altLang="en-US" smtClean="0"/>
              <a:t>‹#›</a:t>
            </a:fld>
            <a:endParaRPr kumimoji="1" lang="ja-JP" altLang="en-US"/>
          </a:p>
        </p:txBody>
      </p:sp>
    </p:spTree>
    <p:extLst>
      <p:ext uri="{BB962C8B-B14F-4D97-AF65-F5344CB8AC3E}">
        <p14:creationId xmlns:p14="http://schemas.microsoft.com/office/powerpoint/2010/main" val="909485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720764-C85E-4E56-ACAC-B9EBB8CBFB50}" type="datetimeFigureOut">
              <a:rPr kumimoji="1" lang="ja-JP" altLang="en-US" smtClean="0"/>
              <a:t>2026/6/30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BBEA8BC-9F4D-43E6-BE48-B7FD35942C73}" type="slidenum">
              <a:rPr kumimoji="1" lang="ja-JP" altLang="en-US" smtClean="0"/>
              <a:t>‹#›</a:t>
            </a:fld>
            <a:endParaRPr kumimoji="1" lang="ja-JP" altLang="en-US"/>
          </a:p>
        </p:txBody>
      </p:sp>
    </p:spTree>
    <p:extLst>
      <p:ext uri="{BB962C8B-B14F-4D97-AF65-F5344CB8AC3E}">
        <p14:creationId xmlns:p14="http://schemas.microsoft.com/office/powerpoint/2010/main" val="2249222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2340567"/>
            <a:ext cx="6172200" cy="11552296"/>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A720764-C85E-4E56-ACAC-B9EBB8CBFB50}" type="datetimeFigureOut">
              <a:rPr kumimoji="1" lang="ja-JP" altLang="en-US" smtClean="0"/>
              <a:t>2026/6/30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BBEA8BC-9F4D-43E6-BE48-B7FD35942C73}" type="slidenum">
              <a:rPr kumimoji="1" lang="ja-JP" altLang="en-US" smtClean="0"/>
              <a:t>‹#›</a:t>
            </a:fld>
            <a:endParaRPr kumimoji="1" lang="ja-JP" altLang="en-US"/>
          </a:p>
        </p:txBody>
      </p:sp>
    </p:spTree>
    <p:extLst>
      <p:ext uri="{BB962C8B-B14F-4D97-AF65-F5344CB8AC3E}">
        <p14:creationId xmlns:p14="http://schemas.microsoft.com/office/powerpoint/2010/main" val="1995427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1083733"/>
            <a:ext cx="3932237" cy="3793067"/>
          </a:xfrm>
        </p:spPr>
        <p:txBody>
          <a:bodyPr anchor="b"/>
          <a:lstStyle>
            <a:lvl1pPr>
              <a:defRPr sz="4267"/>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2340567"/>
            <a:ext cx="6172200" cy="11552296"/>
          </a:xfrm>
        </p:spPr>
        <p:txBody>
          <a:bodyPr anchor="t"/>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4876800"/>
            <a:ext cx="3932237" cy="9034875"/>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A720764-C85E-4E56-ACAC-B9EBB8CBFB50}" type="datetimeFigureOut">
              <a:rPr kumimoji="1" lang="ja-JP" altLang="en-US" smtClean="0"/>
              <a:t>2026/6/30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BBEA8BC-9F4D-43E6-BE48-B7FD35942C73}" type="slidenum">
              <a:rPr kumimoji="1" lang="ja-JP" altLang="en-US" smtClean="0"/>
              <a:t>‹#›</a:t>
            </a:fld>
            <a:endParaRPr kumimoji="1" lang="ja-JP" altLang="en-US"/>
          </a:p>
        </p:txBody>
      </p:sp>
    </p:spTree>
    <p:extLst>
      <p:ext uri="{BB962C8B-B14F-4D97-AF65-F5344CB8AC3E}">
        <p14:creationId xmlns:p14="http://schemas.microsoft.com/office/powerpoint/2010/main" val="17490926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865485"/>
            <a:ext cx="10515600" cy="3142075"/>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4327407"/>
            <a:ext cx="10515600" cy="10314283"/>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15066908"/>
            <a:ext cx="2743200" cy="865481"/>
          </a:xfrm>
          <a:prstGeom prst="rect">
            <a:avLst/>
          </a:prstGeom>
        </p:spPr>
        <p:txBody>
          <a:bodyPr vert="horz" lIns="91440" tIns="45720" rIns="91440" bIns="45720" rtlCol="0" anchor="ctr"/>
          <a:lstStyle>
            <a:lvl1pPr algn="l">
              <a:defRPr sz="1600">
                <a:solidFill>
                  <a:schemeClr val="tx1">
                    <a:tint val="75000"/>
                  </a:schemeClr>
                </a:solidFill>
              </a:defRPr>
            </a:lvl1pPr>
          </a:lstStyle>
          <a:p>
            <a:fld id="{6A720764-C85E-4E56-ACAC-B9EBB8CBFB50}" type="datetimeFigureOut">
              <a:rPr kumimoji="1" lang="ja-JP" altLang="en-US" smtClean="0"/>
              <a:t>2026/6/30</a:t>
            </a:fld>
            <a:endParaRPr kumimoji="1" lang="ja-JP" altLang="en-US"/>
          </a:p>
        </p:txBody>
      </p:sp>
      <p:sp>
        <p:nvSpPr>
          <p:cNvPr id="5" name="Footer Placeholder 4"/>
          <p:cNvSpPr>
            <a:spLocks noGrp="1"/>
          </p:cNvSpPr>
          <p:nvPr>
            <p:ph type="ftr" sz="quarter" idx="3"/>
          </p:nvPr>
        </p:nvSpPr>
        <p:spPr>
          <a:xfrm>
            <a:off x="4038600" y="15066908"/>
            <a:ext cx="4114800" cy="865481"/>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8610600" y="15066908"/>
            <a:ext cx="2743200" cy="865481"/>
          </a:xfrm>
          <a:prstGeom prst="rect">
            <a:avLst/>
          </a:prstGeom>
        </p:spPr>
        <p:txBody>
          <a:bodyPr vert="horz" lIns="91440" tIns="45720" rIns="91440" bIns="45720" rtlCol="0" anchor="ctr"/>
          <a:lstStyle>
            <a:lvl1pPr algn="r">
              <a:defRPr sz="1600">
                <a:solidFill>
                  <a:schemeClr val="tx1">
                    <a:tint val="75000"/>
                  </a:schemeClr>
                </a:solidFill>
              </a:defRPr>
            </a:lvl1pPr>
          </a:lstStyle>
          <a:p>
            <a:fld id="{0BBEA8BC-9F4D-43E6-BE48-B7FD35942C73}" type="slidenum">
              <a:rPr kumimoji="1" lang="ja-JP" altLang="en-US" smtClean="0"/>
              <a:t>‹#›</a:t>
            </a:fld>
            <a:endParaRPr kumimoji="1" lang="ja-JP" altLang="en-US"/>
          </a:p>
        </p:txBody>
      </p:sp>
    </p:spTree>
    <p:extLst>
      <p:ext uri="{BB962C8B-B14F-4D97-AF65-F5344CB8AC3E}">
        <p14:creationId xmlns:p14="http://schemas.microsoft.com/office/powerpoint/2010/main" val="155862586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1219170" rtl="0" eaLnBrk="1" latinLnBrk="0" hangingPunct="1">
        <a:lnSpc>
          <a:spcPct val="90000"/>
        </a:lnSpc>
        <a:spcBef>
          <a:spcPct val="0"/>
        </a:spcBef>
        <a:buNone/>
        <a:defRPr kumimoji="1"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kumimoji="1"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kumimoji="1"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kumimoji="1"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kumimoji="1" sz="2400" kern="1200">
          <a:solidFill>
            <a:schemeClr val="tx1"/>
          </a:solidFill>
          <a:latin typeface="+mn-lt"/>
          <a:ea typeface="+mn-ea"/>
          <a:cs typeface="+mn-cs"/>
        </a:defRPr>
      </a:lvl9pPr>
    </p:bodyStyle>
    <p:otherStyle>
      <a:defPPr>
        <a:defRPr lang="en-US"/>
      </a:defPPr>
      <a:lvl1pPr marL="0" algn="l" defTabSz="1219170" rtl="0" eaLnBrk="1" latinLnBrk="0" hangingPunct="1">
        <a:defRPr kumimoji="1" sz="2400" kern="1200">
          <a:solidFill>
            <a:schemeClr val="tx1"/>
          </a:solidFill>
          <a:latin typeface="+mn-lt"/>
          <a:ea typeface="+mn-ea"/>
          <a:cs typeface="+mn-cs"/>
        </a:defRPr>
      </a:lvl1pPr>
      <a:lvl2pPr marL="609585" algn="l" defTabSz="1219170" rtl="0" eaLnBrk="1" latinLnBrk="0" hangingPunct="1">
        <a:defRPr kumimoji="1" sz="2400" kern="1200">
          <a:solidFill>
            <a:schemeClr val="tx1"/>
          </a:solidFill>
          <a:latin typeface="+mn-lt"/>
          <a:ea typeface="+mn-ea"/>
          <a:cs typeface="+mn-cs"/>
        </a:defRPr>
      </a:lvl2pPr>
      <a:lvl3pPr marL="1219170" algn="l" defTabSz="1219170" rtl="0" eaLnBrk="1" latinLnBrk="0" hangingPunct="1">
        <a:defRPr kumimoji="1" sz="2400" kern="1200">
          <a:solidFill>
            <a:schemeClr val="tx1"/>
          </a:solidFill>
          <a:latin typeface="+mn-lt"/>
          <a:ea typeface="+mn-ea"/>
          <a:cs typeface="+mn-cs"/>
        </a:defRPr>
      </a:lvl3pPr>
      <a:lvl4pPr marL="1828754" algn="l" defTabSz="1219170" rtl="0" eaLnBrk="1" latinLnBrk="0" hangingPunct="1">
        <a:defRPr kumimoji="1" sz="2400" kern="1200">
          <a:solidFill>
            <a:schemeClr val="tx1"/>
          </a:solidFill>
          <a:latin typeface="+mn-lt"/>
          <a:ea typeface="+mn-ea"/>
          <a:cs typeface="+mn-cs"/>
        </a:defRPr>
      </a:lvl4pPr>
      <a:lvl5pPr marL="2438339" algn="l" defTabSz="1219170" rtl="0" eaLnBrk="1" latinLnBrk="0" hangingPunct="1">
        <a:defRPr kumimoji="1" sz="2400" kern="1200">
          <a:solidFill>
            <a:schemeClr val="tx1"/>
          </a:solidFill>
          <a:latin typeface="+mn-lt"/>
          <a:ea typeface="+mn-ea"/>
          <a:cs typeface="+mn-cs"/>
        </a:defRPr>
      </a:lvl5pPr>
      <a:lvl6pPr marL="3047924" algn="l" defTabSz="1219170" rtl="0" eaLnBrk="1" latinLnBrk="0" hangingPunct="1">
        <a:defRPr kumimoji="1" sz="2400" kern="1200">
          <a:solidFill>
            <a:schemeClr val="tx1"/>
          </a:solidFill>
          <a:latin typeface="+mn-lt"/>
          <a:ea typeface="+mn-ea"/>
          <a:cs typeface="+mn-cs"/>
        </a:defRPr>
      </a:lvl6pPr>
      <a:lvl7pPr marL="3657509" algn="l" defTabSz="1219170" rtl="0" eaLnBrk="1" latinLnBrk="0" hangingPunct="1">
        <a:defRPr kumimoji="1" sz="2400" kern="1200">
          <a:solidFill>
            <a:schemeClr val="tx1"/>
          </a:solidFill>
          <a:latin typeface="+mn-lt"/>
          <a:ea typeface="+mn-ea"/>
          <a:cs typeface="+mn-cs"/>
        </a:defRPr>
      </a:lvl7pPr>
      <a:lvl8pPr marL="4267093" algn="l" defTabSz="1219170" rtl="0" eaLnBrk="1" latinLnBrk="0" hangingPunct="1">
        <a:defRPr kumimoji="1" sz="2400" kern="1200">
          <a:solidFill>
            <a:schemeClr val="tx1"/>
          </a:solidFill>
          <a:latin typeface="+mn-lt"/>
          <a:ea typeface="+mn-ea"/>
          <a:cs typeface="+mn-cs"/>
        </a:defRPr>
      </a:lvl8pPr>
      <a:lvl9pPr marL="4876678" algn="l" defTabSz="1219170" rtl="0" eaLnBrk="1" latinLnBrk="0" hangingPunct="1">
        <a:defRPr kumimoji="1"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a:extLst>
              <a:ext uri="{FF2B5EF4-FFF2-40B4-BE49-F238E27FC236}">
                <a16:creationId xmlns:a16="http://schemas.microsoft.com/office/drawing/2014/main" id="{2B8C9D13-5AA4-EDE9-112D-B226FA45A812}"/>
              </a:ext>
            </a:extLst>
          </p:cNvPr>
          <p:cNvGraphicFramePr>
            <a:graphicFrameLocks noGrp="1"/>
          </p:cNvGraphicFramePr>
          <p:nvPr>
            <p:extLst>
              <p:ext uri="{D42A27DB-BD31-4B8C-83A1-F6EECF244321}">
                <p14:modId xmlns:p14="http://schemas.microsoft.com/office/powerpoint/2010/main" val="917062939"/>
              </p:ext>
            </p:extLst>
          </p:nvPr>
        </p:nvGraphicFramePr>
        <p:xfrm>
          <a:off x="381000" y="556657"/>
          <a:ext cx="11607801" cy="5522636"/>
        </p:xfrm>
        <a:graphic>
          <a:graphicData uri="http://schemas.openxmlformats.org/drawingml/2006/table">
            <a:tbl>
              <a:tblPr firstRow="1" bandRow="1">
                <a:tableStyleId>{5940675A-B579-460E-94D1-54222C63F5DA}</a:tableStyleId>
              </a:tblPr>
              <a:tblGrid>
                <a:gridCol w="3869267">
                  <a:extLst>
                    <a:ext uri="{9D8B030D-6E8A-4147-A177-3AD203B41FA5}">
                      <a16:colId xmlns:a16="http://schemas.microsoft.com/office/drawing/2014/main" val="321379474"/>
                    </a:ext>
                  </a:extLst>
                </a:gridCol>
                <a:gridCol w="3869267">
                  <a:extLst>
                    <a:ext uri="{9D8B030D-6E8A-4147-A177-3AD203B41FA5}">
                      <a16:colId xmlns:a16="http://schemas.microsoft.com/office/drawing/2014/main" val="488403619"/>
                    </a:ext>
                  </a:extLst>
                </a:gridCol>
                <a:gridCol w="3869267">
                  <a:extLst>
                    <a:ext uri="{9D8B030D-6E8A-4147-A177-3AD203B41FA5}">
                      <a16:colId xmlns:a16="http://schemas.microsoft.com/office/drawing/2014/main" val="2962708838"/>
                    </a:ext>
                  </a:extLst>
                </a:gridCol>
              </a:tblGrid>
              <a:tr h="282821">
                <a:tc gridSpan="3">
                  <a:txBody>
                    <a:bodyPr/>
                    <a:lstStyle/>
                    <a:p>
                      <a:pPr algn="ctr"/>
                      <a:r>
                        <a:rPr kumimoji="1" lang="ja-JP" altLang="en-US" sz="1200" dirty="0">
                          <a:latin typeface="Meiryo UI" panose="020B0604030504040204" pitchFamily="50" charset="-128"/>
                          <a:ea typeface="Meiryo UI" panose="020B0604030504040204" pitchFamily="50" charset="-128"/>
                        </a:rPr>
                        <a:t>提案コンセプト</a:t>
                      </a:r>
                    </a:p>
                  </a:txBody>
                  <a:tcPr>
                    <a:solidFill>
                      <a:schemeClr val="bg1">
                        <a:lumMod val="85000"/>
                      </a:schemeClr>
                    </a:solidFill>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solidFill>
                      <a:schemeClr val="bg1">
                        <a:lumMod val="85000"/>
                      </a:schemeClr>
                    </a:solidFill>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2666159956"/>
                  </a:ext>
                </a:extLst>
              </a:tr>
              <a:tr h="383532">
                <a:tc>
                  <a:txBody>
                    <a:bodyPr/>
                    <a:lstStyle/>
                    <a:p>
                      <a:pPr algn="ctr"/>
                      <a:r>
                        <a:rPr kumimoji="1" lang="ja-JP" altLang="en-US" sz="1200" dirty="0">
                          <a:latin typeface="Meiryo UI" panose="020B0604030504040204" pitchFamily="50" charset="-128"/>
                          <a:ea typeface="Meiryo UI" panose="020B0604030504040204" pitchFamily="50" charset="-128"/>
                        </a:rPr>
                        <a:t>基本方針</a:t>
                      </a:r>
                    </a:p>
                  </a:txBody>
                  <a:tcPr>
                    <a:solidFill>
                      <a:schemeClr val="bg1">
                        <a:lumMod val="85000"/>
                      </a:schemeClr>
                    </a:solidFill>
                  </a:tcPr>
                </a:tc>
                <a:tc>
                  <a:txBody>
                    <a:bodyPr/>
                    <a:lstStyle/>
                    <a:p>
                      <a:pPr algn="ctr"/>
                      <a:r>
                        <a:rPr kumimoji="1" lang="ja-JP" altLang="en-US" sz="1200" dirty="0">
                          <a:latin typeface="Meiryo UI" panose="020B0604030504040204" pitchFamily="50" charset="-128"/>
                          <a:ea typeface="Meiryo UI" panose="020B0604030504040204" pitchFamily="50" charset="-128"/>
                        </a:rPr>
                        <a:t>重視する視点</a:t>
                      </a:r>
                    </a:p>
                  </a:txBody>
                  <a:tcPr>
                    <a:solidFill>
                      <a:schemeClr val="bg1">
                        <a:lumMod val="85000"/>
                      </a:schemeClr>
                    </a:solidFill>
                  </a:tcPr>
                </a:tc>
                <a:tc>
                  <a:txBody>
                    <a:bodyPr/>
                    <a:lstStyle/>
                    <a:p>
                      <a:pPr algn="ctr"/>
                      <a:r>
                        <a:rPr kumimoji="1" lang="ja-JP" altLang="en-US" sz="1200" dirty="0">
                          <a:latin typeface="Meiryo UI" panose="020B0604030504040204" pitchFamily="50" charset="-128"/>
                          <a:ea typeface="Meiryo UI" panose="020B0604030504040204" pitchFamily="50" charset="-128"/>
                        </a:rPr>
                        <a:t>本提案の特徴</a:t>
                      </a:r>
                    </a:p>
                  </a:txBody>
                  <a:tcPr>
                    <a:solidFill>
                      <a:schemeClr val="bg1">
                        <a:lumMod val="85000"/>
                      </a:schemeClr>
                    </a:solidFill>
                  </a:tcPr>
                </a:tc>
                <a:extLst>
                  <a:ext uri="{0D108BD9-81ED-4DB2-BD59-A6C34878D82A}">
                    <a16:rowId xmlns:a16="http://schemas.microsoft.com/office/drawing/2014/main" val="3515076215"/>
                  </a:ext>
                </a:extLst>
              </a:tr>
              <a:tr h="4856283">
                <a:tc>
                  <a:txBody>
                    <a:bodyPr/>
                    <a:lstStyle/>
                    <a:p>
                      <a:r>
                        <a:rPr kumimoji="1" lang="ja-JP" altLang="en-US" sz="1200" kern="1200" dirty="0">
                          <a:solidFill>
                            <a:srgbClr val="FF0000"/>
                          </a:solidFill>
                          <a:latin typeface="Meiryo UI" panose="020B0604030504040204" pitchFamily="50" charset="-128"/>
                          <a:ea typeface="Meiryo UI" panose="020B0604030504040204" pitchFamily="50" charset="-128"/>
                          <a:cs typeface="+mn-cs"/>
                        </a:rPr>
                        <a:t>本事業の目的を踏まえ、どのような考え方で「のと里山里海ガイド」を育成するのか、講座全体の基本方針　など</a:t>
                      </a:r>
                    </a:p>
                  </a:txBody>
                  <a:tcPr/>
                </a:tc>
                <a:tc>
                  <a:txBody>
                    <a:bodyPr/>
                    <a:lstStyle/>
                    <a:p>
                      <a:r>
                        <a:rPr kumimoji="1" lang="ja-JP" altLang="en-US" sz="1200" kern="1200" dirty="0">
                          <a:solidFill>
                            <a:srgbClr val="FF0000"/>
                          </a:solidFill>
                          <a:latin typeface="Meiryo UI" panose="020B0604030504040204" pitchFamily="50" charset="-128"/>
                          <a:ea typeface="Meiryo UI" panose="020B0604030504040204" pitchFamily="50" charset="-128"/>
                          <a:cs typeface="+mn-cs"/>
                        </a:rPr>
                        <a:t>講座内容や運営において特に重視する視点　など</a:t>
                      </a:r>
                    </a:p>
                  </a:txBody>
                  <a:tcPr/>
                </a:tc>
                <a:tc>
                  <a:txBody>
                    <a:bodyPr/>
                    <a:lstStyle/>
                    <a:p>
                      <a:r>
                        <a:rPr kumimoji="1" lang="ja-JP" altLang="en-US" sz="1200" kern="1200" dirty="0">
                          <a:solidFill>
                            <a:srgbClr val="FF0000"/>
                          </a:solidFill>
                          <a:latin typeface="Meiryo UI" panose="020B0604030504040204" pitchFamily="50" charset="-128"/>
                          <a:ea typeface="Meiryo UI" panose="020B0604030504040204" pitchFamily="50" charset="-128"/>
                          <a:cs typeface="+mn-cs"/>
                        </a:rPr>
                        <a:t>提案の特徴や工夫　など</a:t>
                      </a:r>
                    </a:p>
                  </a:txBody>
                  <a:tcPr/>
                </a:tc>
                <a:extLst>
                  <a:ext uri="{0D108BD9-81ED-4DB2-BD59-A6C34878D82A}">
                    <a16:rowId xmlns:a16="http://schemas.microsoft.com/office/drawing/2014/main" val="985397668"/>
                  </a:ext>
                </a:extLst>
              </a:tr>
            </a:tbl>
          </a:graphicData>
        </a:graphic>
      </p:graphicFrame>
      <p:graphicFrame>
        <p:nvGraphicFramePr>
          <p:cNvPr id="15" name="表 14">
            <a:extLst>
              <a:ext uri="{FF2B5EF4-FFF2-40B4-BE49-F238E27FC236}">
                <a16:creationId xmlns:a16="http://schemas.microsoft.com/office/drawing/2014/main" id="{4B0A7311-5677-F7E1-58BD-AD685258383C}"/>
              </a:ext>
            </a:extLst>
          </p:cNvPr>
          <p:cNvGraphicFramePr>
            <a:graphicFrameLocks noGrp="1"/>
          </p:cNvGraphicFramePr>
          <p:nvPr>
            <p:extLst>
              <p:ext uri="{D42A27DB-BD31-4B8C-83A1-F6EECF244321}">
                <p14:modId xmlns:p14="http://schemas.microsoft.com/office/powerpoint/2010/main" val="3638931088"/>
              </p:ext>
            </p:extLst>
          </p:nvPr>
        </p:nvGraphicFramePr>
        <p:xfrm>
          <a:off x="254000" y="6250592"/>
          <a:ext cx="11734800" cy="5090894"/>
        </p:xfrm>
        <a:graphic>
          <a:graphicData uri="http://schemas.openxmlformats.org/drawingml/2006/table">
            <a:tbl>
              <a:tblPr firstRow="1" bandRow="1">
                <a:tableStyleId>{5940675A-B579-460E-94D1-54222C63F5DA}</a:tableStyleId>
              </a:tblPr>
              <a:tblGrid>
                <a:gridCol w="11734800">
                  <a:extLst>
                    <a:ext uri="{9D8B030D-6E8A-4147-A177-3AD203B41FA5}">
                      <a16:colId xmlns:a16="http://schemas.microsoft.com/office/drawing/2014/main" val="321379474"/>
                    </a:ext>
                  </a:extLst>
                </a:gridCol>
              </a:tblGrid>
              <a:tr h="251808">
                <a:tc>
                  <a:txBody>
                    <a:bodyPr/>
                    <a:lstStyle/>
                    <a:p>
                      <a:pPr algn="ctr"/>
                      <a:r>
                        <a:rPr kumimoji="1" lang="ja-JP" altLang="en-US" sz="1200" dirty="0">
                          <a:latin typeface="Meiryo UI" panose="020B0604030504040204" pitchFamily="50" charset="-128"/>
                          <a:ea typeface="Meiryo UI" panose="020B0604030504040204" pitchFamily="50" charset="-128"/>
                        </a:rPr>
                        <a:t>講座全体の構成、実践性を高める工夫</a:t>
                      </a:r>
                    </a:p>
                  </a:txBody>
                  <a:tcPr>
                    <a:solidFill>
                      <a:schemeClr val="bg1">
                        <a:lumMod val="85000"/>
                      </a:schemeClr>
                    </a:solidFill>
                  </a:tcPr>
                </a:tc>
                <a:extLst>
                  <a:ext uri="{0D108BD9-81ED-4DB2-BD59-A6C34878D82A}">
                    <a16:rowId xmlns:a16="http://schemas.microsoft.com/office/drawing/2014/main" val="3515076215"/>
                  </a:ext>
                </a:extLst>
              </a:tr>
              <a:tr h="4816574">
                <a:tc>
                  <a:txBody>
                    <a:bodyPr/>
                    <a:lstStyle/>
                    <a:p>
                      <a:r>
                        <a:rPr lang="ja-JP" altLang="en-US" sz="1200" dirty="0">
                          <a:solidFill>
                            <a:srgbClr val="FF0000"/>
                          </a:solidFill>
                          <a:latin typeface="Meiryo UI" panose="020B0604030504040204" pitchFamily="50" charset="-128"/>
                          <a:ea typeface="Meiryo UI" panose="020B0604030504040204" pitchFamily="50" charset="-128"/>
                        </a:rPr>
                        <a:t>主な講座内容、座学・現地実習・成果発表等の組み立て、想定する実施回数・時間、講師構成の考え方、</a:t>
                      </a:r>
                      <a:r>
                        <a:rPr kumimoji="1" lang="ja-JP" altLang="en-US" sz="1200" dirty="0">
                          <a:solidFill>
                            <a:srgbClr val="FF0000"/>
                          </a:solidFill>
                          <a:latin typeface="Meiryo UI" panose="020B0604030504040204" pitchFamily="50" charset="-128"/>
                          <a:ea typeface="Meiryo UI" panose="020B0604030504040204" pitchFamily="50" charset="-128"/>
                        </a:rPr>
                        <a:t>受講者が学んだ内容を実際の観光案内や体験提供等につなげるための工夫など</a:t>
                      </a:r>
                    </a:p>
                  </a:txBody>
                  <a:tcPr/>
                </a:tc>
                <a:extLst>
                  <a:ext uri="{0D108BD9-81ED-4DB2-BD59-A6C34878D82A}">
                    <a16:rowId xmlns:a16="http://schemas.microsoft.com/office/drawing/2014/main" val="985397668"/>
                  </a:ext>
                </a:extLst>
              </a:tr>
            </a:tbl>
          </a:graphicData>
        </a:graphic>
      </p:graphicFrame>
      <p:graphicFrame>
        <p:nvGraphicFramePr>
          <p:cNvPr id="16" name="表 15">
            <a:extLst>
              <a:ext uri="{FF2B5EF4-FFF2-40B4-BE49-F238E27FC236}">
                <a16:creationId xmlns:a16="http://schemas.microsoft.com/office/drawing/2014/main" id="{FBC3EF6D-CD53-6F85-A237-CAD72C694FA2}"/>
              </a:ext>
            </a:extLst>
          </p:cNvPr>
          <p:cNvGraphicFramePr>
            <a:graphicFrameLocks noGrp="1"/>
          </p:cNvGraphicFramePr>
          <p:nvPr>
            <p:extLst>
              <p:ext uri="{D42A27DB-BD31-4B8C-83A1-F6EECF244321}">
                <p14:modId xmlns:p14="http://schemas.microsoft.com/office/powerpoint/2010/main" val="151514394"/>
              </p:ext>
            </p:extLst>
          </p:nvPr>
        </p:nvGraphicFramePr>
        <p:xfrm>
          <a:off x="224589" y="11605028"/>
          <a:ext cx="5782511" cy="4392969"/>
        </p:xfrm>
        <a:graphic>
          <a:graphicData uri="http://schemas.openxmlformats.org/drawingml/2006/table">
            <a:tbl>
              <a:tblPr firstRow="1" bandRow="1">
                <a:tableStyleId>{5940675A-B579-460E-94D1-54222C63F5DA}</a:tableStyleId>
              </a:tblPr>
              <a:tblGrid>
                <a:gridCol w="5782511">
                  <a:extLst>
                    <a:ext uri="{9D8B030D-6E8A-4147-A177-3AD203B41FA5}">
                      <a16:colId xmlns:a16="http://schemas.microsoft.com/office/drawing/2014/main" val="321379474"/>
                    </a:ext>
                  </a:extLst>
                </a:gridCol>
              </a:tblGrid>
              <a:tr h="265238">
                <a:tc>
                  <a:txBody>
                    <a:bodyPr/>
                    <a:lstStyle/>
                    <a:p>
                      <a:pPr algn="ctr"/>
                      <a:r>
                        <a:rPr kumimoji="1" lang="ja-JP" altLang="en-US" sz="1200" dirty="0">
                          <a:latin typeface="Meiryo UI" panose="020B0604030504040204" pitchFamily="50" charset="-128"/>
                          <a:ea typeface="Meiryo UI" panose="020B0604030504040204" pitchFamily="50" charset="-128"/>
                        </a:rPr>
                        <a:t>受講者同士の交流促進の工夫</a:t>
                      </a:r>
                    </a:p>
                  </a:txBody>
                  <a:tcPr>
                    <a:solidFill>
                      <a:schemeClr val="bg1">
                        <a:lumMod val="85000"/>
                      </a:schemeClr>
                    </a:solidFill>
                  </a:tcPr>
                </a:tc>
                <a:extLst>
                  <a:ext uri="{0D108BD9-81ED-4DB2-BD59-A6C34878D82A}">
                    <a16:rowId xmlns:a16="http://schemas.microsoft.com/office/drawing/2014/main" val="3515076215"/>
                  </a:ext>
                </a:extLst>
              </a:tr>
              <a:tr h="4118649">
                <a:tc>
                  <a:txBody>
                    <a:bodyPr/>
                    <a:lstStyle/>
                    <a:p>
                      <a:r>
                        <a:rPr kumimoji="1" lang="ja-JP" altLang="en-US" sz="1200" kern="1200" dirty="0">
                          <a:solidFill>
                            <a:srgbClr val="FF0000"/>
                          </a:solidFill>
                          <a:latin typeface="Meiryo UI" panose="020B0604030504040204" pitchFamily="50" charset="-128"/>
                          <a:ea typeface="Meiryo UI" panose="020B0604030504040204" pitchFamily="50" charset="-128"/>
                          <a:cs typeface="+mn-cs"/>
                        </a:rPr>
                        <a:t>受講者同士の交流や相互学習を促す工夫　など</a:t>
                      </a:r>
                    </a:p>
                  </a:txBody>
                  <a:tcPr/>
                </a:tc>
                <a:extLst>
                  <a:ext uri="{0D108BD9-81ED-4DB2-BD59-A6C34878D82A}">
                    <a16:rowId xmlns:a16="http://schemas.microsoft.com/office/drawing/2014/main" val="985397668"/>
                  </a:ext>
                </a:extLst>
              </a:tr>
            </a:tbl>
          </a:graphicData>
        </a:graphic>
      </p:graphicFrame>
      <p:graphicFrame>
        <p:nvGraphicFramePr>
          <p:cNvPr id="17" name="表 16">
            <a:extLst>
              <a:ext uri="{FF2B5EF4-FFF2-40B4-BE49-F238E27FC236}">
                <a16:creationId xmlns:a16="http://schemas.microsoft.com/office/drawing/2014/main" id="{FF26FB7E-5510-54B6-5B5F-3A2AA8392E2D}"/>
              </a:ext>
            </a:extLst>
          </p:cNvPr>
          <p:cNvGraphicFramePr>
            <a:graphicFrameLocks noGrp="1"/>
          </p:cNvGraphicFramePr>
          <p:nvPr>
            <p:extLst>
              <p:ext uri="{D42A27DB-BD31-4B8C-83A1-F6EECF244321}">
                <p14:modId xmlns:p14="http://schemas.microsoft.com/office/powerpoint/2010/main" val="1717544566"/>
              </p:ext>
            </p:extLst>
          </p:nvPr>
        </p:nvGraphicFramePr>
        <p:xfrm>
          <a:off x="6206289" y="11613494"/>
          <a:ext cx="5782511" cy="4392969"/>
        </p:xfrm>
        <a:graphic>
          <a:graphicData uri="http://schemas.openxmlformats.org/drawingml/2006/table">
            <a:tbl>
              <a:tblPr firstRow="1" bandRow="1">
                <a:tableStyleId>{5940675A-B579-460E-94D1-54222C63F5DA}</a:tableStyleId>
              </a:tblPr>
              <a:tblGrid>
                <a:gridCol w="5782511">
                  <a:extLst>
                    <a:ext uri="{9D8B030D-6E8A-4147-A177-3AD203B41FA5}">
                      <a16:colId xmlns:a16="http://schemas.microsoft.com/office/drawing/2014/main" val="321379474"/>
                    </a:ext>
                  </a:extLst>
                </a:gridCol>
              </a:tblGrid>
              <a:tr h="273706">
                <a:tc>
                  <a:txBody>
                    <a:bodyPr/>
                    <a:lstStyle/>
                    <a:p>
                      <a:pPr algn="ctr"/>
                      <a:r>
                        <a:rPr kumimoji="1" lang="ja-JP" altLang="en-US" sz="1200" dirty="0">
                          <a:latin typeface="Meiryo UI" panose="020B0604030504040204" pitchFamily="50" charset="-128"/>
                          <a:ea typeface="Meiryo UI" panose="020B0604030504040204" pitchFamily="50" charset="-128"/>
                        </a:rPr>
                        <a:t>実施体制・運営体制・スケジュール</a:t>
                      </a:r>
                    </a:p>
                  </a:txBody>
                  <a:tcPr>
                    <a:solidFill>
                      <a:schemeClr val="bg1">
                        <a:lumMod val="85000"/>
                      </a:schemeClr>
                    </a:solidFill>
                  </a:tcPr>
                </a:tc>
                <a:extLst>
                  <a:ext uri="{0D108BD9-81ED-4DB2-BD59-A6C34878D82A}">
                    <a16:rowId xmlns:a16="http://schemas.microsoft.com/office/drawing/2014/main" val="3515076215"/>
                  </a:ext>
                </a:extLst>
              </a:tr>
              <a:tr h="4118649">
                <a:tc>
                  <a:txBody>
                    <a:bodyPr/>
                    <a:lstStyle/>
                    <a:p>
                      <a:r>
                        <a:rPr kumimoji="1" lang="ja-JP" altLang="en-US" sz="1200" kern="1200" dirty="0">
                          <a:solidFill>
                            <a:srgbClr val="FF0000"/>
                          </a:solidFill>
                          <a:latin typeface="Meiryo UI" panose="020B0604030504040204" pitchFamily="50" charset="-128"/>
                          <a:ea typeface="Meiryo UI" panose="020B0604030504040204" pitchFamily="50" charset="-128"/>
                          <a:cs typeface="+mn-cs"/>
                        </a:rPr>
                        <a:t>記載例：実施体制、運営体制、実施スケジュールの基本的な考え方</a:t>
                      </a:r>
                      <a:endParaRPr kumimoji="1" lang="en-US" altLang="ja-JP" sz="1200" kern="1200" dirty="0">
                        <a:solidFill>
                          <a:srgbClr val="FF0000"/>
                        </a:solidFill>
                        <a:latin typeface="Meiryo UI" panose="020B0604030504040204" pitchFamily="50" charset="-128"/>
                        <a:ea typeface="Meiryo UI" panose="020B0604030504040204" pitchFamily="50" charset="-128"/>
                        <a:cs typeface="+mn-cs"/>
                      </a:endParaRPr>
                    </a:p>
                    <a:p>
                      <a:r>
                        <a:rPr kumimoji="1" lang="ja-JP" altLang="en-US" sz="1200" kern="1200" dirty="0">
                          <a:solidFill>
                            <a:srgbClr val="FF0000"/>
                          </a:solidFill>
                          <a:latin typeface="Meiryo UI" panose="020B0604030504040204" pitchFamily="50" charset="-128"/>
                          <a:ea typeface="Meiryo UI" panose="020B0604030504040204" pitchFamily="50" charset="-128"/>
                          <a:cs typeface="+mn-cs"/>
                        </a:rPr>
                        <a:t>但し、会社名やマーク、人物名など企業等を類推させる記載をしないこと</a:t>
                      </a:r>
                      <a:endParaRPr kumimoji="1" lang="en-US" altLang="ja-JP" sz="1200" kern="1200" dirty="0">
                        <a:solidFill>
                          <a:srgbClr val="FF0000"/>
                        </a:solidFill>
                        <a:latin typeface="Meiryo UI" panose="020B0604030504040204" pitchFamily="50" charset="-128"/>
                        <a:ea typeface="Meiryo UI" panose="020B0604030504040204" pitchFamily="50" charset="-128"/>
                        <a:cs typeface="+mn-cs"/>
                      </a:endParaRPr>
                    </a:p>
                    <a:p>
                      <a:endParaRPr kumimoji="1" lang="en-US" altLang="ja-JP" sz="1200" kern="1200" dirty="0">
                        <a:solidFill>
                          <a:srgbClr val="FF0000"/>
                        </a:solidFill>
                        <a:latin typeface="Meiryo UI" panose="020B0604030504040204" pitchFamily="50" charset="-128"/>
                        <a:ea typeface="Meiryo UI" panose="020B0604030504040204" pitchFamily="50" charset="-128"/>
                        <a:cs typeface="+mn-cs"/>
                      </a:endParaRPr>
                    </a:p>
                    <a:p>
                      <a:r>
                        <a:rPr kumimoji="1" lang="ja-JP" altLang="en-US" sz="1200" kern="1200" dirty="0">
                          <a:solidFill>
                            <a:srgbClr val="FF0000"/>
                          </a:solidFill>
                          <a:latin typeface="Meiryo UI" panose="020B0604030504040204" pitchFamily="50" charset="-128"/>
                          <a:ea typeface="Meiryo UI" panose="020B0604030504040204" pitchFamily="50" charset="-128"/>
                          <a:cs typeface="+mn-cs"/>
                        </a:rPr>
                        <a:t>体制</a:t>
                      </a:r>
                    </a:p>
                    <a:p>
                      <a:r>
                        <a:rPr kumimoji="1" lang="ja-JP" altLang="en-US" sz="1200" kern="1200" dirty="0">
                          <a:solidFill>
                            <a:srgbClr val="FF0000"/>
                          </a:solidFill>
                          <a:latin typeface="Meiryo UI" panose="020B0604030504040204" pitchFamily="50" charset="-128"/>
                          <a:ea typeface="Meiryo UI" panose="020B0604030504040204" pitchFamily="50" charset="-128"/>
                          <a:cs typeface="+mn-cs"/>
                        </a:rPr>
                        <a:t>総括責任者、講座企画担当、運営担当、講師・現地実習対応者で実施</a:t>
                      </a:r>
                    </a:p>
                    <a:p>
                      <a:endParaRPr kumimoji="1" lang="en-US" altLang="ja-JP" sz="1200" kern="1200" dirty="0">
                        <a:solidFill>
                          <a:srgbClr val="FF0000"/>
                        </a:solidFill>
                        <a:latin typeface="Meiryo UI" panose="020B0604030504040204" pitchFamily="50" charset="-128"/>
                        <a:ea typeface="Meiryo UI" panose="020B0604030504040204" pitchFamily="50" charset="-128"/>
                        <a:cs typeface="+mn-cs"/>
                      </a:endParaRPr>
                    </a:p>
                    <a:p>
                      <a:r>
                        <a:rPr kumimoji="1" lang="ja-JP" altLang="en-US" sz="1200" kern="1200" dirty="0">
                          <a:solidFill>
                            <a:srgbClr val="FF0000"/>
                          </a:solidFill>
                          <a:latin typeface="Meiryo UI" panose="020B0604030504040204" pitchFamily="50" charset="-128"/>
                          <a:ea typeface="Meiryo UI" panose="020B0604030504040204" pitchFamily="50" charset="-128"/>
                          <a:cs typeface="+mn-cs"/>
                        </a:rPr>
                        <a:t>スケジュール</a:t>
                      </a:r>
                    </a:p>
                    <a:p>
                      <a:r>
                        <a:rPr kumimoji="1" lang="ja-JP" altLang="en-US" sz="1200" kern="1200" dirty="0">
                          <a:solidFill>
                            <a:srgbClr val="FF0000"/>
                          </a:solidFill>
                          <a:latin typeface="Meiryo UI" panose="020B0604030504040204" pitchFamily="50" charset="-128"/>
                          <a:ea typeface="Meiryo UI" panose="020B0604030504040204" pitchFamily="50" charset="-128"/>
                          <a:cs typeface="+mn-cs"/>
                        </a:rPr>
                        <a:t>例：</a:t>
                      </a:r>
                      <a:r>
                        <a:rPr kumimoji="1" lang="en-US" altLang="ja-JP" sz="1200" kern="1200" dirty="0">
                          <a:solidFill>
                            <a:srgbClr val="FF0000"/>
                          </a:solidFill>
                          <a:latin typeface="Meiryo UI" panose="020B0604030504040204" pitchFamily="50" charset="-128"/>
                          <a:ea typeface="Meiryo UI" panose="020B0604030504040204" pitchFamily="50" charset="-128"/>
                          <a:cs typeface="+mn-cs"/>
                        </a:rPr>
                        <a:t>8</a:t>
                      </a:r>
                      <a:r>
                        <a:rPr kumimoji="1" lang="ja-JP" altLang="en-US" sz="1200" kern="1200" dirty="0">
                          <a:solidFill>
                            <a:srgbClr val="FF0000"/>
                          </a:solidFill>
                          <a:latin typeface="Meiryo UI" panose="020B0604030504040204" pitchFamily="50" charset="-128"/>
                          <a:ea typeface="Meiryo UI" panose="020B0604030504040204" pitchFamily="50" charset="-128"/>
                          <a:cs typeface="+mn-cs"/>
                        </a:rPr>
                        <a:t>～</a:t>
                      </a:r>
                      <a:r>
                        <a:rPr kumimoji="1" lang="en-US" altLang="ja-JP" sz="1200" kern="1200" dirty="0">
                          <a:solidFill>
                            <a:srgbClr val="FF0000"/>
                          </a:solidFill>
                          <a:latin typeface="Meiryo UI" panose="020B0604030504040204" pitchFamily="50" charset="-128"/>
                          <a:ea typeface="Meiryo UI" panose="020B0604030504040204" pitchFamily="50" charset="-128"/>
                          <a:cs typeface="+mn-cs"/>
                        </a:rPr>
                        <a:t>9</a:t>
                      </a:r>
                      <a:r>
                        <a:rPr kumimoji="1" lang="ja-JP" altLang="en-US" sz="1200" kern="1200" dirty="0">
                          <a:solidFill>
                            <a:srgbClr val="FF0000"/>
                          </a:solidFill>
                          <a:latin typeface="Meiryo UI" panose="020B0604030504040204" pitchFamily="50" charset="-128"/>
                          <a:ea typeface="Meiryo UI" panose="020B0604030504040204" pitchFamily="50" charset="-128"/>
                          <a:cs typeface="+mn-cs"/>
                        </a:rPr>
                        <a:t>月 準備／</a:t>
                      </a:r>
                      <a:r>
                        <a:rPr kumimoji="1" lang="en-US" altLang="ja-JP" sz="1200" kern="1200" dirty="0">
                          <a:solidFill>
                            <a:srgbClr val="FF0000"/>
                          </a:solidFill>
                          <a:latin typeface="Meiryo UI" panose="020B0604030504040204" pitchFamily="50" charset="-128"/>
                          <a:ea typeface="Meiryo UI" panose="020B0604030504040204" pitchFamily="50" charset="-128"/>
                          <a:cs typeface="+mn-cs"/>
                        </a:rPr>
                        <a:t>10</a:t>
                      </a:r>
                      <a:r>
                        <a:rPr kumimoji="1" lang="ja-JP" altLang="en-US" sz="1200" kern="1200" dirty="0">
                          <a:solidFill>
                            <a:srgbClr val="FF0000"/>
                          </a:solidFill>
                          <a:latin typeface="Meiryo UI" panose="020B0604030504040204" pitchFamily="50" charset="-128"/>
                          <a:ea typeface="Meiryo UI" panose="020B0604030504040204" pitchFamily="50" charset="-128"/>
                          <a:cs typeface="+mn-cs"/>
                        </a:rPr>
                        <a:t>～</a:t>
                      </a:r>
                      <a:r>
                        <a:rPr kumimoji="1" lang="en-US" altLang="ja-JP" sz="1200" kern="1200" dirty="0">
                          <a:solidFill>
                            <a:srgbClr val="FF0000"/>
                          </a:solidFill>
                          <a:latin typeface="Meiryo UI" panose="020B0604030504040204" pitchFamily="50" charset="-128"/>
                          <a:ea typeface="Meiryo UI" panose="020B0604030504040204" pitchFamily="50" charset="-128"/>
                          <a:cs typeface="+mn-cs"/>
                        </a:rPr>
                        <a:t>12</a:t>
                      </a:r>
                      <a:r>
                        <a:rPr kumimoji="1" lang="ja-JP" altLang="en-US" sz="1200" kern="1200" dirty="0">
                          <a:solidFill>
                            <a:srgbClr val="FF0000"/>
                          </a:solidFill>
                          <a:latin typeface="Meiryo UI" panose="020B0604030504040204" pitchFamily="50" charset="-128"/>
                          <a:ea typeface="Meiryo UI" panose="020B0604030504040204" pitchFamily="50" charset="-128"/>
                          <a:cs typeface="+mn-cs"/>
                        </a:rPr>
                        <a:t>月 座学・現地実習／</a:t>
                      </a:r>
                      <a:r>
                        <a:rPr kumimoji="1" lang="en-US" altLang="ja-JP" sz="1200" kern="1200" dirty="0">
                          <a:solidFill>
                            <a:srgbClr val="FF0000"/>
                          </a:solidFill>
                          <a:latin typeface="Meiryo UI" panose="020B0604030504040204" pitchFamily="50" charset="-128"/>
                          <a:ea typeface="Meiryo UI" panose="020B0604030504040204" pitchFamily="50" charset="-128"/>
                          <a:cs typeface="+mn-cs"/>
                        </a:rPr>
                        <a:t>1</a:t>
                      </a:r>
                      <a:r>
                        <a:rPr kumimoji="1" lang="ja-JP" altLang="en-US" sz="1200" kern="1200" dirty="0">
                          <a:solidFill>
                            <a:srgbClr val="FF0000"/>
                          </a:solidFill>
                          <a:latin typeface="Meiryo UI" panose="020B0604030504040204" pitchFamily="50" charset="-128"/>
                          <a:ea typeface="Meiryo UI" panose="020B0604030504040204" pitchFamily="50" charset="-128"/>
                          <a:cs typeface="+mn-cs"/>
                        </a:rPr>
                        <a:t>～</a:t>
                      </a:r>
                      <a:r>
                        <a:rPr kumimoji="1" lang="en-US" altLang="ja-JP" sz="1200" kern="1200" dirty="0">
                          <a:solidFill>
                            <a:srgbClr val="FF0000"/>
                          </a:solidFill>
                          <a:latin typeface="Meiryo UI" panose="020B0604030504040204" pitchFamily="50" charset="-128"/>
                          <a:ea typeface="Meiryo UI" panose="020B0604030504040204" pitchFamily="50" charset="-128"/>
                          <a:cs typeface="+mn-cs"/>
                        </a:rPr>
                        <a:t>2</a:t>
                      </a:r>
                      <a:r>
                        <a:rPr kumimoji="1" lang="ja-JP" altLang="en-US" sz="1200" kern="1200" dirty="0">
                          <a:solidFill>
                            <a:srgbClr val="FF0000"/>
                          </a:solidFill>
                          <a:latin typeface="Meiryo UI" panose="020B0604030504040204" pitchFamily="50" charset="-128"/>
                          <a:ea typeface="Meiryo UI" panose="020B0604030504040204" pitchFamily="50" charset="-128"/>
                          <a:cs typeface="+mn-cs"/>
                        </a:rPr>
                        <a:t>月 成果発表・報告</a:t>
                      </a:r>
                    </a:p>
                  </a:txBody>
                  <a:tcPr/>
                </a:tc>
                <a:extLst>
                  <a:ext uri="{0D108BD9-81ED-4DB2-BD59-A6C34878D82A}">
                    <a16:rowId xmlns:a16="http://schemas.microsoft.com/office/drawing/2014/main" val="985397668"/>
                  </a:ext>
                </a:extLst>
              </a:tr>
            </a:tbl>
          </a:graphicData>
        </a:graphic>
      </p:graphicFrame>
      <p:sp>
        <p:nvSpPr>
          <p:cNvPr id="3" name="テキスト ボックス 2">
            <a:extLst>
              <a:ext uri="{FF2B5EF4-FFF2-40B4-BE49-F238E27FC236}">
                <a16:creationId xmlns:a16="http://schemas.microsoft.com/office/drawing/2014/main" id="{C2644EE0-C8D3-2190-19EE-5A65C5876E6C}"/>
              </a:ext>
            </a:extLst>
          </p:cNvPr>
          <p:cNvSpPr txBox="1"/>
          <p:nvPr/>
        </p:nvSpPr>
        <p:spPr>
          <a:xfrm>
            <a:off x="10224611" y="141814"/>
            <a:ext cx="1713389" cy="584775"/>
          </a:xfrm>
          <a:prstGeom prst="rect">
            <a:avLst/>
          </a:prstGeom>
          <a:solidFill>
            <a:srgbClr val="00B0F0"/>
          </a:solidFill>
        </p:spPr>
        <p:txBody>
          <a:bodyPr wrap="square" rtlCol="0">
            <a:spAutoFit/>
          </a:bodyPr>
          <a:lstStyle/>
          <a:p>
            <a:pPr algn="ctr"/>
            <a:r>
              <a:rPr kumimoji="1" lang="ja-JP" altLang="en-US" sz="3200" b="1" dirty="0">
                <a:latin typeface="Meiryo UI" panose="020B0604030504040204" pitchFamily="50" charset="-128"/>
                <a:ea typeface="Meiryo UI" panose="020B0604030504040204" pitchFamily="50" charset="-128"/>
              </a:rPr>
              <a:t>記載例</a:t>
            </a:r>
          </a:p>
        </p:txBody>
      </p:sp>
      <p:sp>
        <p:nvSpPr>
          <p:cNvPr id="4" name="テキスト ボックス 3">
            <a:extLst>
              <a:ext uri="{FF2B5EF4-FFF2-40B4-BE49-F238E27FC236}">
                <a16:creationId xmlns:a16="http://schemas.microsoft.com/office/drawing/2014/main" id="{91C74588-0929-3B98-1D29-1540FF7D5F62}"/>
              </a:ext>
            </a:extLst>
          </p:cNvPr>
          <p:cNvSpPr txBox="1"/>
          <p:nvPr/>
        </p:nvSpPr>
        <p:spPr>
          <a:xfrm>
            <a:off x="6629400" y="2302419"/>
            <a:ext cx="5181600" cy="2246769"/>
          </a:xfrm>
          <a:prstGeom prst="rect">
            <a:avLst/>
          </a:prstGeom>
          <a:solidFill>
            <a:schemeClr val="accent5">
              <a:lumMod val="40000"/>
              <a:lumOff val="60000"/>
            </a:schemeClr>
          </a:solid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（変更不可）</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グレーのセルに記載の各項目は変更不可</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各項目の位置の変更は不可</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ページの追加は不可</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（変更可能）</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文字サイズ、フォント、色は任意。グレーのセルの色の変更も可能。ただし、フォントは原則ポイント</a:t>
            </a:r>
            <a:r>
              <a:rPr kumimoji="1" lang="en-US" altLang="ja-JP" sz="1400" dirty="0">
                <a:latin typeface="Meiryo UI" panose="020B0604030504040204" pitchFamily="50" charset="-128"/>
                <a:ea typeface="Meiryo UI" panose="020B0604030504040204" pitchFamily="50" charset="-128"/>
              </a:rPr>
              <a:t>11</a:t>
            </a:r>
            <a:r>
              <a:rPr kumimoji="1" lang="ja-JP" altLang="en-US" sz="1400" dirty="0">
                <a:latin typeface="Meiryo UI" panose="020B0604030504040204" pitchFamily="50" charset="-128"/>
                <a:ea typeface="Meiryo UI" panose="020B0604030504040204" pitchFamily="50" charset="-128"/>
              </a:rPr>
              <a:t>以上とする。</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各項目の縦、横ともにサイズ変更は可能</a:t>
            </a:r>
            <a:endParaRPr kumimoji="1" lang="en-US" altLang="ja-JP" sz="14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項目の追加は</a:t>
            </a:r>
            <a:r>
              <a:rPr kumimoji="1" lang="en-US" altLang="ja-JP" sz="1400" dirty="0">
                <a:latin typeface="Meiryo UI" panose="020B0604030504040204" pitchFamily="50" charset="-128"/>
                <a:ea typeface="Meiryo UI" panose="020B0604030504040204" pitchFamily="50" charset="-128"/>
              </a:rPr>
              <a:t>1</a:t>
            </a:r>
            <a:r>
              <a:rPr kumimoji="1" lang="ja-JP" altLang="en-US" sz="1400" dirty="0">
                <a:latin typeface="Meiryo UI" panose="020B0604030504040204" pitchFamily="50" charset="-128"/>
                <a:ea typeface="Meiryo UI" panose="020B0604030504040204" pitchFamily="50" charset="-128"/>
              </a:rPr>
              <a:t>つまでなら可能</a:t>
            </a:r>
            <a:endParaRPr kumimoji="1" lang="en-US" altLang="ja-JP" sz="1400" dirty="0">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05D858E-7ABF-28B1-EA0A-A52508F94D31}"/>
              </a:ext>
            </a:extLst>
          </p:cNvPr>
          <p:cNvSpPr txBox="1"/>
          <p:nvPr/>
        </p:nvSpPr>
        <p:spPr>
          <a:xfrm>
            <a:off x="254000" y="105153"/>
            <a:ext cx="1562100" cy="338554"/>
          </a:xfrm>
          <a:prstGeom prst="rect">
            <a:avLst/>
          </a:prstGeom>
          <a:noFill/>
          <a:ln>
            <a:noFill/>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（様式４）</a:t>
            </a:r>
          </a:p>
        </p:txBody>
      </p:sp>
      <p:sp>
        <p:nvSpPr>
          <p:cNvPr id="6" name="テキスト ボックス 5">
            <a:extLst>
              <a:ext uri="{FF2B5EF4-FFF2-40B4-BE49-F238E27FC236}">
                <a16:creationId xmlns:a16="http://schemas.microsoft.com/office/drawing/2014/main" id="{4661852A-404F-1C9E-5321-7B833DD3E6A3}"/>
              </a:ext>
            </a:extLst>
          </p:cNvPr>
          <p:cNvSpPr txBox="1"/>
          <p:nvPr/>
        </p:nvSpPr>
        <p:spPr>
          <a:xfrm>
            <a:off x="5326881" y="64870"/>
            <a:ext cx="1758815" cy="369332"/>
          </a:xfrm>
          <a:prstGeom prst="rect">
            <a:avLst/>
          </a:prstGeom>
          <a:noFill/>
          <a:ln>
            <a:noFill/>
          </a:ln>
        </p:spPr>
        <p:txBody>
          <a:bodyPr wrap="none" rtlCol="0">
            <a:spAutoFit/>
          </a:bodyPr>
          <a:lstStyle/>
          <a:p>
            <a:r>
              <a:rPr kumimoji="1" lang="ja-JP" altLang="en-US" dirty="0">
                <a:latin typeface="Meiryo UI" panose="020B0604030504040204" pitchFamily="50" charset="-128"/>
                <a:ea typeface="Meiryo UI" panose="020B0604030504040204" pitchFamily="50" charset="-128"/>
              </a:rPr>
              <a:t>企画提案の概要</a:t>
            </a:r>
          </a:p>
        </p:txBody>
      </p:sp>
    </p:spTree>
    <p:extLst>
      <p:ext uri="{BB962C8B-B14F-4D97-AF65-F5344CB8AC3E}">
        <p14:creationId xmlns:p14="http://schemas.microsoft.com/office/powerpoint/2010/main" val="4051854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表 13">
            <a:extLst>
              <a:ext uri="{FF2B5EF4-FFF2-40B4-BE49-F238E27FC236}">
                <a16:creationId xmlns:a16="http://schemas.microsoft.com/office/drawing/2014/main" id="{2B8C9D13-5AA4-EDE9-112D-B226FA45A812}"/>
              </a:ext>
            </a:extLst>
          </p:cNvPr>
          <p:cNvGraphicFramePr>
            <a:graphicFrameLocks noGrp="1"/>
          </p:cNvGraphicFramePr>
          <p:nvPr>
            <p:extLst>
              <p:ext uri="{D42A27DB-BD31-4B8C-83A1-F6EECF244321}">
                <p14:modId xmlns:p14="http://schemas.microsoft.com/office/powerpoint/2010/main" val="3502861347"/>
              </p:ext>
            </p:extLst>
          </p:nvPr>
        </p:nvGraphicFramePr>
        <p:xfrm>
          <a:off x="381000" y="556657"/>
          <a:ext cx="11607801" cy="5421925"/>
        </p:xfrm>
        <a:graphic>
          <a:graphicData uri="http://schemas.openxmlformats.org/drawingml/2006/table">
            <a:tbl>
              <a:tblPr firstRow="1" bandRow="1">
                <a:tableStyleId>{5940675A-B579-460E-94D1-54222C63F5DA}</a:tableStyleId>
              </a:tblPr>
              <a:tblGrid>
                <a:gridCol w="3869267">
                  <a:extLst>
                    <a:ext uri="{9D8B030D-6E8A-4147-A177-3AD203B41FA5}">
                      <a16:colId xmlns:a16="http://schemas.microsoft.com/office/drawing/2014/main" val="321379474"/>
                    </a:ext>
                  </a:extLst>
                </a:gridCol>
                <a:gridCol w="3869267">
                  <a:extLst>
                    <a:ext uri="{9D8B030D-6E8A-4147-A177-3AD203B41FA5}">
                      <a16:colId xmlns:a16="http://schemas.microsoft.com/office/drawing/2014/main" val="488403619"/>
                    </a:ext>
                  </a:extLst>
                </a:gridCol>
                <a:gridCol w="3869267">
                  <a:extLst>
                    <a:ext uri="{9D8B030D-6E8A-4147-A177-3AD203B41FA5}">
                      <a16:colId xmlns:a16="http://schemas.microsoft.com/office/drawing/2014/main" val="2962708838"/>
                    </a:ext>
                  </a:extLst>
                </a:gridCol>
              </a:tblGrid>
              <a:tr h="282821">
                <a:tc gridSpan="3">
                  <a:txBody>
                    <a:bodyPr/>
                    <a:lstStyle/>
                    <a:p>
                      <a:pPr algn="ctr"/>
                      <a:r>
                        <a:rPr kumimoji="1" lang="ja-JP" altLang="en-US" sz="1200" dirty="0">
                          <a:latin typeface="Meiryo UI" panose="020B0604030504040204" pitchFamily="50" charset="-128"/>
                          <a:ea typeface="Meiryo UI" panose="020B0604030504040204" pitchFamily="50" charset="-128"/>
                        </a:rPr>
                        <a:t>提案コンセプト</a:t>
                      </a:r>
                    </a:p>
                  </a:txBody>
                  <a:tcPr>
                    <a:solidFill>
                      <a:schemeClr val="bg1">
                        <a:lumMod val="85000"/>
                      </a:schemeClr>
                    </a:solidFill>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solidFill>
                      <a:schemeClr val="bg1">
                        <a:lumMod val="85000"/>
                      </a:schemeClr>
                    </a:solidFill>
                  </a:tcPr>
                </a:tc>
                <a:tc hMerge="1">
                  <a:txBody>
                    <a:bodyPr/>
                    <a:lstStyle/>
                    <a:p>
                      <a:pPr algn="ctr"/>
                      <a:endParaRPr kumimoji="1" lang="ja-JP" altLang="en-US" sz="1200" dirty="0">
                        <a:latin typeface="Meiryo UI" panose="020B0604030504040204" pitchFamily="50" charset="-128"/>
                        <a:ea typeface="Meiryo UI" panose="020B0604030504040204" pitchFamily="50" charset="-128"/>
                      </a:endParaRPr>
                    </a:p>
                  </a:txBody>
                  <a:tcPr>
                    <a:solidFill>
                      <a:schemeClr val="bg1">
                        <a:lumMod val="85000"/>
                      </a:schemeClr>
                    </a:solidFill>
                  </a:tcPr>
                </a:tc>
                <a:extLst>
                  <a:ext uri="{0D108BD9-81ED-4DB2-BD59-A6C34878D82A}">
                    <a16:rowId xmlns:a16="http://schemas.microsoft.com/office/drawing/2014/main" val="2666159956"/>
                  </a:ext>
                </a:extLst>
              </a:tr>
              <a:tr h="282821">
                <a:tc>
                  <a:txBody>
                    <a:bodyPr/>
                    <a:lstStyle/>
                    <a:p>
                      <a:pPr algn="ctr"/>
                      <a:r>
                        <a:rPr kumimoji="1" lang="ja-JP" altLang="en-US" sz="1100" dirty="0">
                          <a:latin typeface="Meiryo UI" panose="020B0604030504040204" pitchFamily="50" charset="-128"/>
                          <a:ea typeface="Meiryo UI" panose="020B0604030504040204" pitchFamily="50" charset="-128"/>
                        </a:rPr>
                        <a:t>基本方針</a:t>
                      </a:r>
                    </a:p>
                  </a:txBody>
                  <a:tcPr>
                    <a:solidFill>
                      <a:schemeClr val="bg1">
                        <a:lumMod val="85000"/>
                      </a:schemeClr>
                    </a:solidFill>
                  </a:tcPr>
                </a:tc>
                <a:tc>
                  <a:txBody>
                    <a:bodyPr/>
                    <a:lstStyle/>
                    <a:p>
                      <a:pPr algn="ctr"/>
                      <a:r>
                        <a:rPr kumimoji="1" lang="ja-JP" altLang="en-US" sz="1200" dirty="0">
                          <a:latin typeface="Meiryo UI" panose="020B0604030504040204" pitchFamily="50" charset="-128"/>
                          <a:ea typeface="Meiryo UI" panose="020B0604030504040204" pitchFamily="50" charset="-128"/>
                        </a:rPr>
                        <a:t>重視する視点</a:t>
                      </a:r>
                    </a:p>
                  </a:txBody>
                  <a:tcPr>
                    <a:solidFill>
                      <a:schemeClr val="bg1">
                        <a:lumMod val="85000"/>
                      </a:schemeClr>
                    </a:solidFill>
                  </a:tcPr>
                </a:tc>
                <a:tc>
                  <a:txBody>
                    <a:bodyPr/>
                    <a:lstStyle/>
                    <a:p>
                      <a:pPr algn="ctr"/>
                      <a:r>
                        <a:rPr kumimoji="1" lang="ja-JP" altLang="en-US" sz="1200" dirty="0">
                          <a:latin typeface="Meiryo UI" panose="020B0604030504040204" pitchFamily="50" charset="-128"/>
                          <a:ea typeface="Meiryo UI" panose="020B0604030504040204" pitchFamily="50" charset="-128"/>
                        </a:rPr>
                        <a:t>本提案の特徴</a:t>
                      </a:r>
                    </a:p>
                  </a:txBody>
                  <a:tcPr>
                    <a:solidFill>
                      <a:schemeClr val="bg1">
                        <a:lumMod val="85000"/>
                      </a:schemeClr>
                    </a:solidFill>
                  </a:tcPr>
                </a:tc>
                <a:extLst>
                  <a:ext uri="{0D108BD9-81ED-4DB2-BD59-A6C34878D82A}">
                    <a16:rowId xmlns:a16="http://schemas.microsoft.com/office/drawing/2014/main" val="3515076215"/>
                  </a:ext>
                </a:extLst>
              </a:tr>
              <a:tr h="4856283">
                <a:tc>
                  <a:txBody>
                    <a:bodyPr/>
                    <a:lstStyle/>
                    <a:p>
                      <a:endParaRPr kumimoji="1" lang="ja-JP" altLang="en-US" sz="1200" dirty="0">
                        <a:latin typeface="Meiryo UI" panose="020B0604030504040204" pitchFamily="50" charset="-128"/>
                        <a:ea typeface="Meiryo UI" panose="020B0604030504040204" pitchFamily="50" charset="-128"/>
                      </a:endParaRPr>
                    </a:p>
                  </a:txBody>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tc>
                <a:tc>
                  <a:txBody>
                    <a:bodyPr/>
                    <a:lstStyle/>
                    <a:p>
                      <a:endParaRPr kumimoji="1" lang="ja-JP" altLang="en-US"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985397668"/>
                  </a:ext>
                </a:extLst>
              </a:tr>
            </a:tbl>
          </a:graphicData>
        </a:graphic>
      </p:graphicFrame>
      <p:graphicFrame>
        <p:nvGraphicFramePr>
          <p:cNvPr id="15" name="表 14">
            <a:extLst>
              <a:ext uri="{FF2B5EF4-FFF2-40B4-BE49-F238E27FC236}">
                <a16:creationId xmlns:a16="http://schemas.microsoft.com/office/drawing/2014/main" id="{4B0A7311-5677-F7E1-58BD-AD685258383C}"/>
              </a:ext>
            </a:extLst>
          </p:cNvPr>
          <p:cNvGraphicFramePr>
            <a:graphicFrameLocks noGrp="1"/>
          </p:cNvGraphicFramePr>
          <p:nvPr>
            <p:extLst>
              <p:ext uri="{D42A27DB-BD31-4B8C-83A1-F6EECF244321}">
                <p14:modId xmlns:p14="http://schemas.microsoft.com/office/powerpoint/2010/main" val="3929420173"/>
              </p:ext>
            </p:extLst>
          </p:nvPr>
        </p:nvGraphicFramePr>
        <p:xfrm>
          <a:off x="254000" y="6250592"/>
          <a:ext cx="11734800" cy="5090894"/>
        </p:xfrm>
        <a:graphic>
          <a:graphicData uri="http://schemas.openxmlformats.org/drawingml/2006/table">
            <a:tbl>
              <a:tblPr firstRow="1" bandRow="1">
                <a:tableStyleId>{5940675A-B579-460E-94D1-54222C63F5DA}</a:tableStyleId>
              </a:tblPr>
              <a:tblGrid>
                <a:gridCol w="11734800">
                  <a:extLst>
                    <a:ext uri="{9D8B030D-6E8A-4147-A177-3AD203B41FA5}">
                      <a16:colId xmlns:a16="http://schemas.microsoft.com/office/drawing/2014/main" val="321379474"/>
                    </a:ext>
                  </a:extLst>
                </a:gridCol>
              </a:tblGrid>
              <a:tr h="251808">
                <a:tc>
                  <a:txBody>
                    <a:bodyPr/>
                    <a:lstStyle/>
                    <a:p>
                      <a:pPr algn="ctr"/>
                      <a:r>
                        <a:rPr kumimoji="1" lang="ja-JP" altLang="en-US" sz="1200" dirty="0">
                          <a:latin typeface="Meiryo UI" panose="020B0604030504040204" pitchFamily="50" charset="-128"/>
                          <a:ea typeface="Meiryo UI" panose="020B0604030504040204" pitchFamily="50" charset="-128"/>
                        </a:rPr>
                        <a:t>講座全体の構成、実践性を高める工夫</a:t>
                      </a:r>
                    </a:p>
                  </a:txBody>
                  <a:tcPr>
                    <a:solidFill>
                      <a:schemeClr val="bg1">
                        <a:lumMod val="85000"/>
                      </a:schemeClr>
                    </a:solidFill>
                  </a:tcPr>
                </a:tc>
                <a:extLst>
                  <a:ext uri="{0D108BD9-81ED-4DB2-BD59-A6C34878D82A}">
                    <a16:rowId xmlns:a16="http://schemas.microsoft.com/office/drawing/2014/main" val="3515076215"/>
                  </a:ext>
                </a:extLst>
              </a:tr>
              <a:tr h="4816574">
                <a:tc>
                  <a:txBody>
                    <a:bodyPr/>
                    <a:lstStyle/>
                    <a:p>
                      <a:endParaRPr kumimoji="1" lang="ja-JP" altLang="en-US"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985397668"/>
                  </a:ext>
                </a:extLst>
              </a:tr>
            </a:tbl>
          </a:graphicData>
        </a:graphic>
      </p:graphicFrame>
      <p:graphicFrame>
        <p:nvGraphicFramePr>
          <p:cNvPr id="16" name="表 15">
            <a:extLst>
              <a:ext uri="{FF2B5EF4-FFF2-40B4-BE49-F238E27FC236}">
                <a16:creationId xmlns:a16="http://schemas.microsoft.com/office/drawing/2014/main" id="{FBC3EF6D-CD53-6F85-A237-CAD72C694FA2}"/>
              </a:ext>
            </a:extLst>
          </p:cNvPr>
          <p:cNvGraphicFramePr>
            <a:graphicFrameLocks noGrp="1"/>
          </p:cNvGraphicFramePr>
          <p:nvPr>
            <p:extLst>
              <p:ext uri="{D42A27DB-BD31-4B8C-83A1-F6EECF244321}">
                <p14:modId xmlns:p14="http://schemas.microsoft.com/office/powerpoint/2010/main" val="939324763"/>
              </p:ext>
            </p:extLst>
          </p:nvPr>
        </p:nvGraphicFramePr>
        <p:xfrm>
          <a:off x="224589" y="11613495"/>
          <a:ext cx="5782511" cy="4392969"/>
        </p:xfrm>
        <a:graphic>
          <a:graphicData uri="http://schemas.openxmlformats.org/drawingml/2006/table">
            <a:tbl>
              <a:tblPr firstRow="1" bandRow="1">
                <a:tableStyleId>{5940675A-B579-460E-94D1-54222C63F5DA}</a:tableStyleId>
              </a:tblPr>
              <a:tblGrid>
                <a:gridCol w="5782511">
                  <a:extLst>
                    <a:ext uri="{9D8B030D-6E8A-4147-A177-3AD203B41FA5}">
                      <a16:colId xmlns:a16="http://schemas.microsoft.com/office/drawing/2014/main" val="321379474"/>
                    </a:ext>
                  </a:extLst>
                </a:gridCol>
              </a:tblGrid>
              <a:tr h="265238">
                <a:tc>
                  <a:txBody>
                    <a:bodyPr/>
                    <a:lstStyle/>
                    <a:p>
                      <a:pPr algn="ctr"/>
                      <a:r>
                        <a:rPr kumimoji="1" lang="ja-JP" altLang="en-US" sz="1200" dirty="0">
                          <a:latin typeface="Meiryo UI" panose="020B0604030504040204" pitchFamily="50" charset="-128"/>
                          <a:ea typeface="Meiryo UI" panose="020B0604030504040204" pitchFamily="50" charset="-128"/>
                        </a:rPr>
                        <a:t>受講者同士の交流促進の工夫</a:t>
                      </a:r>
                    </a:p>
                  </a:txBody>
                  <a:tcPr>
                    <a:solidFill>
                      <a:schemeClr val="bg1">
                        <a:lumMod val="85000"/>
                      </a:schemeClr>
                    </a:solidFill>
                  </a:tcPr>
                </a:tc>
                <a:extLst>
                  <a:ext uri="{0D108BD9-81ED-4DB2-BD59-A6C34878D82A}">
                    <a16:rowId xmlns:a16="http://schemas.microsoft.com/office/drawing/2014/main" val="3515076215"/>
                  </a:ext>
                </a:extLst>
              </a:tr>
              <a:tr h="4118649">
                <a:tc>
                  <a:txBody>
                    <a:bodyPr/>
                    <a:lstStyle/>
                    <a:p>
                      <a:endParaRPr kumimoji="1" lang="ja-JP" altLang="en-US"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985397668"/>
                  </a:ext>
                </a:extLst>
              </a:tr>
            </a:tbl>
          </a:graphicData>
        </a:graphic>
      </p:graphicFrame>
      <p:graphicFrame>
        <p:nvGraphicFramePr>
          <p:cNvPr id="17" name="表 16">
            <a:extLst>
              <a:ext uri="{FF2B5EF4-FFF2-40B4-BE49-F238E27FC236}">
                <a16:creationId xmlns:a16="http://schemas.microsoft.com/office/drawing/2014/main" id="{FF26FB7E-5510-54B6-5B5F-3A2AA8392E2D}"/>
              </a:ext>
            </a:extLst>
          </p:cNvPr>
          <p:cNvGraphicFramePr>
            <a:graphicFrameLocks noGrp="1"/>
          </p:cNvGraphicFramePr>
          <p:nvPr/>
        </p:nvGraphicFramePr>
        <p:xfrm>
          <a:off x="6206289" y="11613494"/>
          <a:ext cx="5782511" cy="4392969"/>
        </p:xfrm>
        <a:graphic>
          <a:graphicData uri="http://schemas.openxmlformats.org/drawingml/2006/table">
            <a:tbl>
              <a:tblPr firstRow="1" bandRow="1">
                <a:tableStyleId>{5940675A-B579-460E-94D1-54222C63F5DA}</a:tableStyleId>
              </a:tblPr>
              <a:tblGrid>
                <a:gridCol w="5782511">
                  <a:extLst>
                    <a:ext uri="{9D8B030D-6E8A-4147-A177-3AD203B41FA5}">
                      <a16:colId xmlns:a16="http://schemas.microsoft.com/office/drawing/2014/main" val="321379474"/>
                    </a:ext>
                  </a:extLst>
                </a:gridCol>
              </a:tblGrid>
              <a:tr h="273706">
                <a:tc>
                  <a:txBody>
                    <a:bodyPr/>
                    <a:lstStyle/>
                    <a:p>
                      <a:pPr algn="ctr"/>
                      <a:r>
                        <a:rPr kumimoji="1" lang="ja-JP" altLang="en-US" sz="1200" dirty="0">
                          <a:latin typeface="Meiryo UI" panose="020B0604030504040204" pitchFamily="50" charset="-128"/>
                          <a:ea typeface="Meiryo UI" panose="020B0604030504040204" pitchFamily="50" charset="-128"/>
                        </a:rPr>
                        <a:t>実施体制・運営体制・スケジュール</a:t>
                      </a:r>
                    </a:p>
                  </a:txBody>
                  <a:tcPr>
                    <a:solidFill>
                      <a:schemeClr val="bg1">
                        <a:lumMod val="85000"/>
                      </a:schemeClr>
                    </a:solidFill>
                  </a:tcPr>
                </a:tc>
                <a:extLst>
                  <a:ext uri="{0D108BD9-81ED-4DB2-BD59-A6C34878D82A}">
                    <a16:rowId xmlns:a16="http://schemas.microsoft.com/office/drawing/2014/main" val="3515076215"/>
                  </a:ext>
                </a:extLst>
              </a:tr>
              <a:tr h="4118649">
                <a:tc>
                  <a:txBody>
                    <a:bodyPr/>
                    <a:lstStyle/>
                    <a:p>
                      <a:endParaRPr kumimoji="1" lang="ja-JP" altLang="en-US" sz="1200" dirty="0">
                        <a:latin typeface="Meiryo UI" panose="020B0604030504040204" pitchFamily="50" charset="-128"/>
                        <a:ea typeface="Meiryo UI" panose="020B0604030504040204" pitchFamily="50" charset="-128"/>
                      </a:endParaRPr>
                    </a:p>
                  </a:txBody>
                  <a:tcPr/>
                </a:tc>
                <a:extLst>
                  <a:ext uri="{0D108BD9-81ED-4DB2-BD59-A6C34878D82A}">
                    <a16:rowId xmlns:a16="http://schemas.microsoft.com/office/drawing/2014/main" val="985397668"/>
                  </a:ext>
                </a:extLst>
              </a:tr>
            </a:tbl>
          </a:graphicData>
        </a:graphic>
      </p:graphicFrame>
      <p:sp>
        <p:nvSpPr>
          <p:cNvPr id="2" name="テキスト ボックス 1">
            <a:extLst>
              <a:ext uri="{FF2B5EF4-FFF2-40B4-BE49-F238E27FC236}">
                <a16:creationId xmlns:a16="http://schemas.microsoft.com/office/drawing/2014/main" id="{6B2C8984-2FE0-08E6-5582-03C1F6496DD5}"/>
              </a:ext>
            </a:extLst>
          </p:cNvPr>
          <p:cNvSpPr txBox="1"/>
          <p:nvPr/>
        </p:nvSpPr>
        <p:spPr>
          <a:xfrm>
            <a:off x="254000" y="105153"/>
            <a:ext cx="1562100" cy="338554"/>
          </a:xfrm>
          <a:prstGeom prst="rect">
            <a:avLst/>
          </a:prstGeom>
          <a:noFill/>
          <a:ln>
            <a:noFill/>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（様式４）</a:t>
            </a:r>
          </a:p>
        </p:txBody>
      </p:sp>
      <p:sp>
        <p:nvSpPr>
          <p:cNvPr id="3" name="テキスト ボックス 2">
            <a:extLst>
              <a:ext uri="{FF2B5EF4-FFF2-40B4-BE49-F238E27FC236}">
                <a16:creationId xmlns:a16="http://schemas.microsoft.com/office/drawing/2014/main" id="{3CC9EF30-81F0-05A0-D876-2F4D6DBE906C}"/>
              </a:ext>
            </a:extLst>
          </p:cNvPr>
          <p:cNvSpPr txBox="1"/>
          <p:nvPr/>
        </p:nvSpPr>
        <p:spPr>
          <a:xfrm>
            <a:off x="5326881" y="64870"/>
            <a:ext cx="1758815" cy="369332"/>
          </a:xfrm>
          <a:prstGeom prst="rect">
            <a:avLst/>
          </a:prstGeom>
          <a:noFill/>
          <a:ln>
            <a:noFill/>
          </a:ln>
        </p:spPr>
        <p:txBody>
          <a:bodyPr wrap="none" rtlCol="0">
            <a:spAutoFit/>
          </a:bodyPr>
          <a:lstStyle/>
          <a:p>
            <a:r>
              <a:rPr kumimoji="1" lang="ja-JP" altLang="en-US" dirty="0">
                <a:latin typeface="Meiryo UI" panose="020B0604030504040204" pitchFamily="50" charset="-128"/>
                <a:ea typeface="Meiryo UI" panose="020B0604030504040204" pitchFamily="50" charset="-128"/>
              </a:rPr>
              <a:t>企画提案の概要</a:t>
            </a:r>
          </a:p>
        </p:txBody>
      </p:sp>
    </p:spTree>
    <p:extLst>
      <p:ext uri="{BB962C8B-B14F-4D97-AF65-F5344CB8AC3E}">
        <p14:creationId xmlns:p14="http://schemas.microsoft.com/office/powerpoint/2010/main" val="278473178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75</TotalTime>
  <Words>345</Words>
  <Application>Microsoft Office PowerPoint</Application>
  <PresentationFormat>ユーザー設定</PresentationFormat>
  <Paragraphs>41</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Meiryo UI</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ユミコ</dc:creator>
  <cp:lastModifiedBy>HW55756</cp:lastModifiedBy>
  <cp:revision>6</cp:revision>
  <dcterms:created xsi:type="dcterms:W3CDTF">2026-06-25T11:21:02Z</dcterms:created>
  <dcterms:modified xsi:type="dcterms:W3CDTF">2026-06-30T04:49:00Z</dcterms:modified>
</cp:coreProperties>
</file>