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E2068C-D76B-4E2F-9A02-D8CD744D4A44}" v="1" dt="2026-04-09T01:32:15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5141" autoAdjust="0"/>
  </p:normalViewPr>
  <p:slideViewPr>
    <p:cSldViewPr snapToGrid="0">
      <p:cViewPr varScale="1">
        <p:scale>
          <a:sx n="74" d="100"/>
          <a:sy n="74" d="100"/>
        </p:scale>
        <p:origin x="2076" y="66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53664-40C6-031E-579D-E86D3F01E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AB3E71-1CD2-CFC5-E685-418C480486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9CE562-5126-E765-9AD3-3E0C02F37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21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C9A90-360E-2105-FF0A-66712073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22EC3F4-6A29-612F-4764-803724DCC015}"/>
              </a:ext>
            </a:extLst>
          </p:cNvPr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○○製茶株式会社は煎茶の製造・販売、輸出を実施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香港、台湾向け煎茶の輸出には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85C220C-43A9-2A76-82FB-36578B097CBA}"/>
              </a:ext>
            </a:extLst>
          </p:cNvPr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24BB7B7-CBC8-1F73-A5D6-4533625AC4F3}"/>
              </a:ext>
            </a:extLst>
          </p:cNvPr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煎茶の輸出が香港、台湾に拡大（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7209E81-6DC2-2CC3-66B1-44AA64F55C50}"/>
              </a:ext>
            </a:extLst>
          </p:cNvPr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89BCB5A-CC7F-CE16-3684-2A6C85370B9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FD5F7C6-BD88-3D9D-3020-0539463D27CE}"/>
              </a:ext>
            </a:extLst>
          </p:cNvPr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37CA60-B0AC-8A02-101C-A061A3B32898}"/>
              </a:ext>
            </a:extLst>
          </p:cNvPr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（イタリア、フランス等）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8B060A30-F3E2-C2E3-D52E-9C4C95FFA535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3F99E5F-4EBB-D7E5-F0B0-41DE25AEA424}"/>
              </a:ext>
            </a:extLst>
          </p:cNvPr>
          <p:cNvSpPr/>
          <p:nvPr/>
        </p:nvSpPr>
        <p:spPr>
          <a:xfrm>
            <a:off x="1933495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○○製茶（株）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2789DD1C-A14E-C3F9-476C-193871F3599A}"/>
              </a:ext>
            </a:extLst>
          </p:cNvPr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煎茶の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2534312-1FAE-39B4-1B58-79437DF20682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認証基準に適合せず輸出が困難。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E27936A0-B922-9811-1310-426F0C2D4BBD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イタリア、フランス等向け輸出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DB6F2854-A9F9-5B55-8A05-23163DE7D48D}"/>
              </a:ext>
            </a:extLst>
          </p:cNvPr>
          <p:cNvSpPr/>
          <p:nvPr/>
        </p:nvSpPr>
        <p:spPr>
          <a:xfrm>
            <a:off x="7893039" y="2716847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EE95A4D7-96C8-D86F-A698-FFD181549B74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406FF4B4-C923-2E46-3ECA-6A74253A6E04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A37542E-67FB-7431-3129-3D1F7F0E1A6F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煎茶の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香港、台湾へ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E420349-8F0C-6988-3C93-C22B6B3FE12B}"/>
              </a:ext>
            </a:extLst>
          </p:cNvPr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DC1BD900-2289-7F80-2A65-D89463451BC5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EDB13DA0-D954-6586-217F-7A9205F9B346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香港、台湾向け輸出の拡大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8EDE1B8-380E-8FC0-42E9-92C29DB5B72C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（香港、台湾）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BB2E192-9A16-4A15-2DFD-D9F90FB8A225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CC5883B-C9F6-3C76-F5C7-5DA708EE14DF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65D5432E-1949-52FE-01CA-54193F3253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BA40B01-9CAD-E7C7-B72F-97219C1EB0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858F6D2-5BE8-96BF-3298-05468C90C90B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443F857D-0F33-C142-ADE7-B573790CD5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8B17A38-F47D-59D6-2DF5-63CA47B96A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A9060D9-38B2-1900-C7E0-33E6038D36A4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2EDE24-A88D-28B2-8711-1C08124FC2A2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1B415F-69ED-B14D-8753-E7C83A1594BA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7038E03D-92B2-2D7C-E528-17CA536CDAAB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-1365159" y="782541"/>
            <a:ext cx="2897745" cy="8184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E05D819-F48D-5FEF-A938-663F3ED27819}"/>
              </a:ext>
            </a:extLst>
          </p:cNvPr>
          <p:cNvSpPr txBox="1"/>
          <p:nvPr/>
        </p:nvSpPr>
        <p:spPr>
          <a:xfrm>
            <a:off x="-3812145" y="410580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F8C7393-4A1A-40AF-E887-262651D2E38F}"/>
              </a:ext>
            </a:extLst>
          </p:cNvPr>
          <p:cNvSpPr txBox="1"/>
          <p:nvPr/>
        </p:nvSpPr>
        <p:spPr>
          <a:xfrm>
            <a:off x="12941581" y="66287"/>
            <a:ext cx="5088841" cy="10697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輸出増加額に係らず、</a:t>
            </a:r>
            <a:r>
              <a:rPr lang="ja-JP" altLang="en-US" dirty="0"/>
              <a:t>事業の実施により新規に輸出できるようになる国がある場合</a:t>
            </a:r>
            <a:r>
              <a:rPr kumimoji="1" lang="ja-JP" altLang="en-US" dirty="0"/>
              <a:t>優先的に記載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98FD7D1B-B842-3CE5-5776-FAC4DF80CB7A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11041024" y="1136003"/>
            <a:ext cx="4444978" cy="23925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ACD13B7A-BE5A-6BDE-F1CA-0FDBDE495712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5955019" y="1136003"/>
            <a:ext cx="9530983" cy="19948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60E7136-9FDB-AF1F-C64A-DD92865E5CCC}"/>
              </a:ext>
            </a:extLst>
          </p:cNvPr>
          <p:cNvGrpSpPr/>
          <p:nvPr/>
        </p:nvGrpSpPr>
        <p:grpSpPr>
          <a:xfrm>
            <a:off x="13037448" y="2978243"/>
            <a:ext cx="5199036" cy="2190700"/>
            <a:chOff x="12941581" y="4453438"/>
            <a:chExt cx="5199036" cy="2190700"/>
          </a:xfrm>
        </p:grpSpPr>
        <p:sp>
          <p:nvSpPr>
            <p:cNvPr id="7" name="矢印: 右 6">
              <a:extLst>
                <a:ext uri="{FF2B5EF4-FFF2-40B4-BE49-F238E27FC236}">
                  <a16:creationId xmlns:a16="http://schemas.microsoft.com/office/drawing/2014/main" id="{3AC9F3CF-EB4C-3900-87F8-C01EE3F386A4}"/>
                </a:ext>
              </a:extLst>
            </p:cNvPr>
            <p:cNvSpPr/>
            <p:nvPr/>
          </p:nvSpPr>
          <p:spPr>
            <a:xfrm>
              <a:off x="13056703" y="4672091"/>
              <a:ext cx="1930084" cy="840551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乗算記号 5">
              <a:extLst>
                <a:ext uri="{FF2B5EF4-FFF2-40B4-BE49-F238E27FC236}">
                  <a16:creationId xmlns:a16="http://schemas.microsoft.com/office/drawing/2014/main" id="{8321C911-E32F-0DDE-0F21-7512CDFEE866}"/>
                </a:ext>
              </a:extLst>
            </p:cNvPr>
            <p:cNvSpPr/>
            <p:nvPr/>
          </p:nvSpPr>
          <p:spPr>
            <a:xfrm>
              <a:off x="13236915" y="4526153"/>
              <a:ext cx="1273317" cy="1132429"/>
            </a:xfrm>
            <a:prstGeom prst="mathMultiply">
              <a:avLst/>
            </a:prstGeom>
            <a:solidFill>
              <a:srgbClr val="FF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478FCA15-4021-1730-F790-0A8F39623A16}"/>
                </a:ext>
              </a:extLst>
            </p:cNvPr>
            <p:cNvSpPr/>
            <p:nvPr/>
          </p:nvSpPr>
          <p:spPr>
            <a:xfrm>
              <a:off x="13049404" y="5732480"/>
              <a:ext cx="1930084" cy="840551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C21A8714-BB65-CDE7-D64B-EB4A2843A1CC}"/>
                </a:ext>
              </a:extLst>
            </p:cNvPr>
            <p:cNvGrpSpPr/>
            <p:nvPr/>
          </p:nvGrpSpPr>
          <p:grpSpPr>
            <a:xfrm>
              <a:off x="13331041" y="5878420"/>
              <a:ext cx="1070464" cy="638852"/>
              <a:chOff x="7724059" y="2956443"/>
              <a:chExt cx="1070464" cy="638852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E7E2769-66AD-A988-EB9B-5EF7DFB09642}"/>
                  </a:ext>
                </a:extLst>
              </p:cNvPr>
              <p:cNvSpPr/>
              <p:nvPr/>
            </p:nvSpPr>
            <p:spPr>
              <a:xfrm>
                <a:off x="7749494" y="2956443"/>
                <a:ext cx="1045029" cy="6388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9DC3E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6205F2F-C838-38C8-D368-66014E16E058}"/>
                  </a:ext>
                </a:extLst>
              </p:cNvPr>
              <p:cNvSpPr txBox="1"/>
              <p:nvPr/>
            </p:nvSpPr>
            <p:spPr>
              <a:xfrm>
                <a:off x="7724059" y="3024386"/>
                <a:ext cx="10450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2800"/>
                  <a:t>拡充</a:t>
                </a:r>
              </a:p>
            </p:txBody>
          </p:sp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0C7F5792-96B2-E459-2F76-AFD165BC7B26}"/>
                </a:ext>
              </a:extLst>
            </p:cNvPr>
            <p:cNvSpPr txBox="1"/>
            <p:nvPr/>
          </p:nvSpPr>
          <p:spPr>
            <a:xfrm>
              <a:off x="15109046" y="4624767"/>
              <a:ext cx="3031571" cy="1069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事業の実施により新規に輸出できるようになる国がある場合</a:t>
              </a:r>
              <a:endParaRPr kumimoji="1" lang="ja-JP" altLang="en-US" dirty="0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38B236AA-3C13-D38A-B474-FDFBDC0AC54C}"/>
                </a:ext>
              </a:extLst>
            </p:cNvPr>
            <p:cNvSpPr txBox="1"/>
            <p:nvPr/>
          </p:nvSpPr>
          <p:spPr>
            <a:xfrm>
              <a:off x="15109046" y="5797930"/>
              <a:ext cx="2982403" cy="743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新規輸出国が無く、既に実績がある国のみ場合</a:t>
              </a: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1587F2EA-0865-7675-6877-12AD67BF1AEA}"/>
                </a:ext>
              </a:extLst>
            </p:cNvPr>
            <p:cNvSpPr/>
            <p:nvPr/>
          </p:nvSpPr>
          <p:spPr>
            <a:xfrm>
              <a:off x="12941581" y="4453438"/>
              <a:ext cx="5199035" cy="12410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055E1798-690F-153C-99A8-7115D3853042}"/>
                </a:ext>
              </a:extLst>
            </p:cNvPr>
            <p:cNvSpPr/>
            <p:nvPr/>
          </p:nvSpPr>
          <p:spPr>
            <a:xfrm>
              <a:off x="12941582" y="5695644"/>
              <a:ext cx="5199034" cy="9484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40C2EC17-ABFC-EA59-BFC2-05A0A9B81244}"/>
              </a:ext>
            </a:extLst>
          </p:cNvPr>
          <p:cNvCxnSpPr>
            <a:cxnSpLocks/>
          </p:cNvCxnSpPr>
          <p:nvPr/>
        </p:nvCxnSpPr>
        <p:spPr>
          <a:xfrm flipH="1" flipV="1">
            <a:off x="8855929" y="3695114"/>
            <a:ext cx="4174382" cy="5241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E2F57CD6-130C-EE40-3F0C-1C198DA1423A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-624683" y="7447960"/>
            <a:ext cx="2628906" cy="8395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26D3A76-7985-E9E9-B805-AED3C9ECE4ED}"/>
              </a:ext>
            </a:extLst>
          </p:cNvPr>
          <p:cNvSpPr txBox="1"/>
          <p:nvPr/>
        </p:nvSpPr>
        <p:spPr>
          <a:xfrm>
            <a:off x="-3071669" y="7075999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53F89A69-53E4-6D1A-376B-31F35190AA3E}"/>
              </a:ext>
            </a:extLst>
          </p:cNvPr>
          <p:cNvCxnSpPr>
            <a:cxnSpLocks/>
            <a:stCxn id="67" idx="1"/>
          </p:cNvCxnSpPr>
          <p:nvPr/>
        </p:nvCxnSpPr>
        <p:spPr>
          <a:xfrm flipH="1">
            <a:off x="11147784" y="7753242"/>
            <a:ext cx="2030228" cy="4444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4B875804-9A32-6B53-0EC0-3A9BD2AE5E6C}"/>
              </a:ext>
            </a:extLst>
          </p:cNvPr>
          <p:cNvSpPr txBox="1"/>
          <p:nvPr/>
        </p:nvSpPr>
        <p:spPr>
          <a:xfrm>
            <a:off x="13178012" y="7381281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</p:spTree>
    <p:extLst>
      <p:ext uri="{BB962C8B-B14F-4D97-AF65-F5344CB8AC3E}">
        <p14:creationId xmlns:p14="http://schemas.microsoft.com/office/powerpoint/2010/main" val="429126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F6AD27BFBE4914AAAE46486F39FA280" ma:contentTypeVersion="17" ma:contentTypeDescription="新しいドキュメントを作成します。" ma:contentTypeScope="" ma:versionID="5db1bad424224e9c1a349980648fbe4b">
  <xsd:schema xmlns:xsd="http://www.w3.org/2001/XMLSchema" xmlns:xs="http://www.w3.org/2001/XMLSchema" xmlns:p="http://schemas.microsoft.com/office/2006/metadata/properties" xmlns:ns2="83463df1-fd15-4d5b-86cd-e28bf8dd58c9" xmlns:ns3="37475c82-dadc-4e40-94bd-312afdab25f6" targetNamespace="http://schemas.microsoft.com/office/2006/metadata/properties" ma:root="true" ma:fieldsID="0f576fd02c57862c3ec3f70e09b7af2e" ns2:_="" ns3:_="">
    <xsd:import namespace="83463df1-fd15-4d5b-86cd-e28bf8dd58c9"/>
    <xsd:import namespace="37475c82-dadc-4e40-94bd-312afdab25f6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63df1-fd15-4d5b-86cd-e28bf8dd58c9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475c82-dadc-4e40-94bd-312afdab25f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75cbe5a-5208-4f7f-84ad-8fc1337f34bd}" ma:internalName="TaxCatchAll" ma:showField="CatchAllData" ma:web="37475c82-dadc-4e40-94bd-312afdab25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83463df1-fd15-4d5b-86cd-e28bf8dd58c9" xsi:nil="true"/>
    <lcf76f155ced4ddcb4097134ff3c332f xmlns="83463df1-fd15-4d5b-86cd-e28bf8dd58c9">
      <Terms xmlns="http://schemas.microsoft.com/office/infopath/2007/PartnerControls"/>
    </lcf76f155ced4ddcb4097134ff3c332f>
    <TaxCatchAll xmlns="37475c82-dadc-4e40-94bd-312afdab25f6" xsi:nil="true"/>
  </documentManagement>
</p:properties>
</file>

<file path=customXml/itemProps1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CDE4C8-7164-4637-B3B6-AF554369CAAB}"/>
</file>

<file path=customXml/itemProps3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753</Words>
  <Application>Microsoft Office PowerPoint</Application>
  <PresentationFormat>A3 297x420 mm</PresentationFormat>
  <Paragraphs>77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2026-04-09T01:32:17Z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0x010100AF6AD27BFBE4914AAAE46486F39FA280</vt:lpwstr>
  </property>
  <property fmtid="{D5CDD505-2E9C-101B-9397-08002B2CF9AE}" pid="3" name="MediaServiceImageTags">
    <vt:lpwstr/>
  </property>
</Properties>
</file>