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1"/>
            <a:ext cx="6718435" cy="321812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ja-JP" altLang="ja-JP" sz="12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令和</a:t>
            </a:r>
            <a:r>
              <a:rPr lang="ja-JP" altLang="en-US" sz="12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８</a:t>
            </a:r>
            <a:r>
              <a:rPr lang="ja-JP" altLang="ja-JP" sz="1200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年度石川県・金沢市連携による米国誘客現地ＰＲ事業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提案の概要　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B576D06C-2E64-4B7A-8CF5-1DB1EE334A4F}"/>
              </a:ext>
            </a:extLst>
          </p:cNvPr>
          <p:cNvGrpSpPr/>
          <p:nvPr/>
        </p:nvGrpSpPr>
        <p:grpSpPr>
          <a:xfrm>
            <a:off x="67374" y="411944"/>
            <a:ext cx="3312000" cy="2267301"/>
            <a:chOff x="67375" y="507224"/>
            <a:chExt cx="6759717" cy="1509902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A1A3AC0-26AA-48A9-A4F3-946FA195B2F2}"/>
                </a:ext>
              </a:extLst>
            </p:cNvPr>
            <p:cNvSpPr/>
            <p:nvPr/>
          </p:nvSpPr>
          <p:spPr>
            <a:xfrm>
              <a:off x="67375" y="507224"/>
              <a:ext cx="6759717" cy="143845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選定したマーケティング会社について（メディア）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10E126A-F121-4B2F-A364-181D3D7BD33F}"/>
                </a:ext>
              </a:extLst>
            </p:cNvPr>
            <p:cNvSpPr/>
            <p:nvPr/>
          </p:nvSpPr>
          <p:spPr>
            <a:xfrm>
              <a:off x="67375" y="650603"/>
              <a:ext cx="6759717" cy="1366523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特徴、強み等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3ADE965-82BD-4907-8F2E-64BF25AC0958}"/>
              </a:ext>
            </a:extLst>
          </p:cNvPr>
          <p:cNvGrpSpPr/>
          <p:nvPr/>
        </p:nvGrpSpPr>
        <p:grpSpPr>
          <a:xfrm>
            <a:off x="67377" y="5289593"/>
            <a:ext cx="3312002" cy="2242295"/>
            <a:chOff x="1" y="1165502"/>
            <a:chExt cx="3380802" cy="944279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D0EF3C8-FE07-4A4F-8B5D-75C048CD0058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現地メディア等招請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7FA7AE3-041C-43A4-A639-CDF238BF516B}"/>
                </a:ext>
              </a:extLst>
            </p:cNvPr>
            <p:cNvSpPr/>
            <p:nvPr/>
          </p:nvSpPr>
          <p:spPr>
            <a:xfrm>
              <a:off x="1" y="1265062"/>
              <a:ext cx="3380802" cy="84471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方針、招請人数、滞在日数、招請候補、その他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BC128DA-C293-4CA4-B1CC-E046BBF326D0}"/>
              </a:ext>
            </a:extLst>
          </p:cNvPr>
          <p:cNvGrpSpPr/>
          <p:nvPr/>
        </p:nvGrpSpPr>
        <p:grpSpPr>
          <a:xfrm>
            <a:off x="67374" y="2746316"/>
            <a:ext cx="3312000" cy="2493222"/>
            <a:chOff x="67375" y="680532"/>
            <a:chExt cx="6759717" cy="1323847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1FFC842-3FD9-44DB-A317-5B7C5CCF5F3F}"/>
                </a:ext>
              </a:extLst>
            </p:cNvPr>
            <p:cNvSpPr/>
            <p:nvPr/>
          </p:nvSpPr>
          <p:spPr>
            <a:xfrm>
              <a:off x="67375" y="680532"/>
              <a:ext cx="6759717" cy="11469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メディア向けマーケティング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C660B5CA-FD6E-4BAA-B390-52F09AE998CA}"/>
                </a:ext>
              </a:extLst>
            </p:cNvPr>
            <p:cNvSpPr/>
            <p:nvPr/>
          </p:nvSpPr>
          <p:spPr>
            <a:xfrm>
              <a:off x="67375" y="795223"/>
              <a:ext cx="6759717" cy="1209156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方針、メディアセールス（訪問媒体数・回数、訪問先候補例、掲載本数）、記事掲載に向けたマーケティング活動の提案、その他</a:t>
              </a:r>
              <a:endParaRPr kumimoji="1" lang="ja-JP" altLang="en-US" sz="10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F84A1EA-C7C5-4FC7-8CCD-D8BED343B2DC}"/>
              </a:ext>
            </a:extLst>
          </p:cNvPr>
          <p:cNvGrpSpPr/>
          <p:nvPr/>
        </p:nvGrpSpPr>
        <p:grpSpPr>
          <a:xfrm>
            <a:off x="3428999" y="411595"/>
            <a:ext cx="3312001" cy="2267650"/>
            <a:chOff x="67375" y="519910"/>
            <a:chExt cx="6628749" cy="1510133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7AF8C876-69C1-48BE-A94F-1634D29758A1}"/>
                </a:ext>
              </a:extLst>
            </p:cNvPr>
            <p:cNvSpPr/>
            <p:nvPr/>
          </p:nvSpPr>
          <p:spPr>
            <a:xfrm>
              <a:off x="67375" y="519910"/>
              <a:ext cx="6628748" cy="143844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選定したマーケティング会社について（旅行会社）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9813A086-FF6D-4588-9848-E0FF28743821}"/>
                </a:ext>
              </a:extLst>
            </p:cNvPr>
            <p:cNvSpPr/>
            <p:nvPr/>
          </p:nvSpPr>
          <p:spPr>
            <a:xfrm>
              <a:off x="67377" y="663521"/>
              <a:ext cx="6628747" cy="1366522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特徴、強み等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C21F472-1526-4CA9-AF56-2D86E90FBD97}"/>
              </a:ext>
            </a:extLst>
          </p:cNvPr>
          <p:cNvGrpSpPr/>
          <p:nvPr/>
        </p:nvGrpSpPr>
        <p:grpSpPr>
          <a:xfrm>
            <a:off x="3443304" y="2746316"/>
            <a:ext cx="3312000" cy="2493222"/>
            <a:chOff x="67377" y="680532"/>
            <a:chExt cx="6657115" cy="1323847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DC15046-E940-4B9C-B320-83440AAA6628}"/>
                </a:ext>
              </a:extLst>
            </p:cNvPr>
            <p:cNvSpPr/>
            <p:nvPr/>
          </p:nvSpPr>
          <p:spPr>
            <a:xfrm>
              <a:off x="67377" y="680532"/>
              <a:ext cx="6657115" cy="11469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旅行業界向けマーケティング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E806923-6DDC-489A-B8E2-695ECF2611BE}"/>
                </a:ext>
              </a:extLst>
            </p:cNvPr>
            <p:cNvSpPr/>
            <p:nvPr/>
          </p:nvSpPr>
          <p:spPr>
            <a:xfrm>
              <a:off x="67377" y="795223"/>
              <a:ext cx="6657115" cy="1209156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方針、セールスコール（訪問社数・回数、訪問先候補例）、商品造成のためのマーケティング活動の提案、ﾂｱｰ造成数、その他</a:t>
              </a:r>
              <a:endParaRPr kumimoji="1" lang="ja-JP" altLang="en-US" sz="10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1CA72F22-DCE1-4ACB-8FEC-99DB458122D3}"/>
              </a:ext>
            </a:extLst>
          </p:cNvPr>
          <p:cNvGrpSpPr/>
          <p:nvPr/>
        </p:nvGrpSpPr>
        <p:grpSpPr>
          <a:xfrm>
            <a:off x="3443304" y="5289243"/>
            <a:ext cx="3312002" cy="2242646"/>
            <a:chOff x="1" y="1165502"/>
            <a:chExt cx="3380802" cy="944279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07231E5C-26EE-4C87-ACFB-36264AB3F3E8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現地旅行会社等招請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1D8CFA39-18F5-4E49-A123-D72D9FFD661F}"/>
                </a:ext>
              </a:extLst>
            </p:cNvPr>
            <p:cNvSpPr/>
            <p:nvPr/>
          </p:nvSpPr>
          <p:spPr>
            <a:xfrm>
              <a:off x="1" y="1265062"/>
              <a:ext cx="3380802" cy="84471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方針、招請人数、滞在日数、招請候補、その他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61E3B0F-51D0-E194-6FBA-00EAB3F43438}"/>
              </a:ext>
            </a:extLst>
          </p:cNvPr>
          <p:cNvGrpSpPr/>
          <p:nvPr/>
        </p:nvGrpSpPr>
        <p:grpSpPr>
          <a:xfrm>
            <a:off x="67374" y="7606926"/>
            <a:ext cx="6687930" cy="2276325"/>
            <a:chOff x="1" y="1165502"/>
            <a:chExt cx="3380802" cy="958608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BA6C372-9278-3860-6967-A94125563C4F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その他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ポイント（独自提案など）</a:t>
              </a:r>
              <a:endParaRPr kumimoji="1" lang="en-US" altLang="ja-JP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3E38CAA-1EB5-D8D4-036E-859BA710691D}"/>
                </a:ext>
              </a:extLst>
            </p:cNvPr>
            <p:cNvSpPr/>
            <p:nvPr/>
          </p:nvSpPr>
          <p:spPr>
            <a:xfrm>
              <a:off x="1" y="1265062"/>
              <a:ext cx="3380802" cy="859051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分析と方針、その他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3634739" y="8397240"/>
            <a:ext cx="3045461" cy="1384461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・各項目の大きさの調整は可とするが、頁の追加は認めない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225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令和８年度石川県・金沢市連携による米国誘客現地ＰＲ事業提案の概要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中谷　柊哉</cp:lastModifiedBy>
  <cp:revision>32</cp:revision>
  <cp:lastPrinted>2023-03-15T00:34:45Z</cp:lastPrinted>
  <dcterms:created xsi:type="dcterms:W3CDTF">2023-03-02T09:10:25Z</dcterms:created>
  <dcterms:modified xsi:type="dcterms:W3CDTF">2026-04-12T08:46:41Z</dcterms:modified>
</cp:coreProperties>
</file>