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notesMasterIdLst>
    <p:notesMasterId r:id="rId6"/>
  </p:notesMasterIdLst>
  <p:sldIdLst>
    <p:sldId id="2067" r:id="rId5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54444038-AB61-4D2E-BB8F-784AE99A9E06}">
          <p14:sldIdLst>
            <p14:sldId id="206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木村 安沙(kimura-asa.wz8)" initials="木村" lastIdx="1" clrIdx="0">
    <p:extLst>
      <p:ext uri="{19B8F6BF-5375-455C-9EA6-DF929625EA0E}">
        <p15:presenceInfo xmlns:p15="http://schemas.microsoft.com/office/powerpoint/2012/main" userId="S::KANKO@lansys.mhlw.go.jp::cdb31d92-790c-4f85-b32d-fe7fcf23b3c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F4FF"/>
    <a:srgbClr val="FFEBEB"/>
    <a:srgbClr val="FFD9D9"/>
    <a:srgbClr val="FFCCCC"/>
    <a:srgbClr val="ECF1F8"/>
    <a:srgbClr val="F9F8FA"/>
    <a:srgbClr val="EDF6F9"/>
    <a:srgbClr val="D3EBF1"/>
    <a:srgbClr val="F3F9FB"/>
    <a:srgbClr val="E8F4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227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78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C6B752-6EB4-43DE-9437-8165D991004A}" type="datetimeFigureOut">
              <a:rPr kumimoji="1" lang="ja-JP" altLang="en-US" smtClean="0"/>
              <a:t>2023/4/10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4AD570-761B-487A-B834-9262E9F1A3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0774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34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596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192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788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4384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981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1577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5173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8769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41AD5-D4D3-47AE-BCAB-910135DB2B84}" type="datetime1">
              <a:rPr kumimoji="1" lang="ja-JP" altLang="en-US" smtClean="0"/>
              <a:t>2023/4/10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6931844" y="6492876"/>
            <a:ext cx="2133600" cy="365125"/>
          </a:xfrm>
        </p:spPr>
        <p:txBody>
          <a:bodyPr/>
          <a:lstStyle>
            <a:lvl1pPr>
              <a:defRPr sz="1477">
                <a:solidFill>
                  <a:schemeClr val="tx1"/>
                </a:solidFill>
              </a:defRPr>
            </a:lvl1pPr>
          </a:lstStyle>
          <a:p>
            <a:fld id="{9E2A29CB-BA86-48A6-80E1-CB8750A963B5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71126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CC6B1-E077-44C8-B3A7-89174C0CDD37}" type="datetime1">
              <a:rPr kumimoji="1" lang="ja-JP" altLang="en-US" smtClean="0"/>
              <a:t>2023/4/10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3715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7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47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D17A3-E293-4642-AC3C-3622D05F9DC2}" type="datetime1">
              <a:rPr kumimoji="1" lang="ja-JP" altLang="en-US" smtClean="0"/>
              <a:t>2023/4/10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2994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3DAA2-8B89-4331-8298-D7EC4B209912}" type="datetime1">
              <a:rPr kumimoji="1" lang="ja-JP" altLang="en-US" smtClean="0"/>
              <a:t>2023/4/10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0191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9"/>
            <a:ext cx="7772400" cy="1362075"/>
          </a:xfrm>
        </p:spPr>
        <p:txBody>
          <a:bodyPr anchor="t"/>
          <a:lstStyle>
            <a:lvl1pPr algn="l">
              <a:defRPr sz="3146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21"/>
            <a:ext cx="7772400" cy="1500187"/>
          </a:xfrm>
        </p:spPr>
        <p:txBody>
          <a:bodyPr anchor="b"/>
          <a:lstStyle>
            <a:lvl1pPr marL="0" indent="0">
              <a:buNone/>
              <a:defRPr sz="1573">
                <a:solidFill>
                  <a:schemeClr val="tx1">
                    <a:tint val="75000"/>
                  </a:schemeClr>
                </a:solidFill>
              </a:defRPr>
            </a:lvl1pPr>
            <a:lvl2pPr marL="359621" indent="0">
              <a:buNone/>
              <a:defRPr sz="1415">
                <a:solidFill>
                  <a:schemeClr val="tx1">
                    <a:tint val="75000"/>
                  </a:schemeClr>
                </a:solidFill>
              </a:defRPr>
            </a:lvl2pPr>
            <a:lvl3pPr marL="719242" indent="0">
              <a:buNone/>
              <a:defRPr sz="1258">
                <a:solidFill>
                  <a:schemeClr val="tx1">
                    <a:tint val="75000"/>
                  </a:schemeClr>
                </a:solidFill>
              </a:defRPr>
            </a:lvl3pPr>
            <a:lvl4pPr marL="1078864" indent="0">
              <a:buNone/>
              <a:defRPr sz="1101">
                <a:solidFill>
                  <a:schemeClr val="tx1">
                    <a:tint val="75000"/>
                  </a:schemeClr>
                </a:solidFill>
              </a:defRPr>
            </a:lvl4pPr>
            <a:lvl5pPr marL="1438484" indent="0">
              <a:buNone/>
              <a:defRPr sz="1101">
                <a:solidFill>
                  <a:schemeClr val="tx1">
                    <a:tint val="75000"/>
                  </a:schemeClr>
                </a:solidFill>
              </a:defRPr>
            </a:lvl5pPr>
            <a:lvl6pPr marL="1798106" indent="0">
              <a:buNone/>
              <a:defRPr sz="1101">
                <a:solidFill>
                  <a:schemeClr val="tx1">
                    <a:tint val="75000"/>
                  </a:schemeClr>
                </a:solidFill>
              </a:defRPr>
            </a:lvl6pPr>
            <a:lvl7pPr marL="2157726" indent="0">
              <a:buNone/>
              <a:defRPr sz="1101">
                <a:solidFill>
                  <a:schemeClr val="tx1">
                    <a:tint val="75000"/>
                  </a:schemeClr>
                </a:solidFill>
              </a:defRPr>
            </a:lvl7pPr>
            <a:lvl8pPr marL="2517348" indent="0">
              <a:buNone/>
              <a:defRPr sz="1101">
                <a:solidFill>
                  <a:schemeClr val="tx1">
                    <a:tint val="75000"/>
                  </a:schemeClr>
                </a:solidFill>
              </a:defRPr>
            </a:lvl8pPr>
            <a:lvl9pPr marL="2876969" indent="0">
              <a:buNone/>
              <a:defRPr sz="11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80986-A46C-4466-AF77-78C17B536985}" type="datetime1">
              <a:rPr kumimoji="1" lang="ja-JP" altLang="en-US" smtClean="0"/>
              <a:t>2023/4/10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044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202"/>
            </a:lvl1pPr>
            <a:lvl2pPr>
              <a:defRPr sz="1889"/>
            </a:lvl2pPr>
            <a:lvl3pPr>
              <a:defRPr sz="1573"/>
            </a:lvl3pPr>
            <a:lvl4pPr>
              <a:defRPr sz="1415"/>
            </a:lvl4pPr>
            <a:lvl5pPr>
              <a:defRPr sz="1415"/>
            </a:lvl5pPr>
            <a:lvl6pPr>
              <a:defRPr sz="1415"/>
            </a:lvl6pPr>
            <a:lvl7pPr>
              <a:defRPr sz="1415"/>
            </a:lvl7pPr>
            <a:lvl8pPr>
              <a:defRPr sz="1415"/>
            </a:lvl8pPr>
            <a:lvl9pPr>
              <a:defRPr sz="141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202"/>
            </a:lvl1pPr>
            <a:lvl2pPr>
              <a:defRPr sz="1889"/>
            </a:lvl2pPr>
            <a:lvl3pPr>
              <a:defRPr sz="1573"/>
            </a:lvl3pPr>
            <a:lvl4pPr>
              <a:defRPr sz="1415"/>
            </a:lvl4pPr>
            <a:lvl5pPr>
              <a:defRPr sz="1415"/>
            </a:lvl5pPr>
            <a:lvl6pPr>
              <a:defRPr sz="1415"/>
            </a:lvl6pPr>
            <a:lvl7pPr>
              <a:defRPr sz="1415"/>
            </a:lvl7pPr>
            <a:lvl8pPr>
              <a:defRPr sz="1415"/>
            </a:lvl8pPr>
            <a:lvl9pPr>
              <a:defRPr sz="141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1435B-73B9-44CF-83CB-9810512FC8D5}" type="datetime1">
              <a:rPr kumimoji="1" lang="ja-JP" altLang="en-US" smtClean="0"/>
              <a:t>2023/4/10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2465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89" b="1"/>
            </a:lvl1pPr>
            <a:lvl2pPr marL="359621" indent="0">
              <a:buNone/>
              <a:defRPr sz="1573" b="1"/>
            </a:lvl2pPr>
            <a:lvl3pPr marL="719242" indent="0">
              <a:buNone/>
              <a:defRPr sz="1415" b="1"/>
            </a:lvl3pPr>
            <a:lvl4pPr marL="1078864" indent="0">
              <a:buNone/>
              <a:defRPr sz="1258" b="1"/>
            </a:lvl4pPr>
            <a:lvl5pPr marL="1438484" indent="0">
              <a:buNone/>
              <a:defRPr sz="1258" b="1"/>
            </a:lvl5pPr>
            <a:lvl6pPr marL="1798106" indent="0">
              <a:buNone/>
              <a:defRPr sz="1258" b="1"/>
            </a:lvl6pPr>
            <a:lvl7pPr marL="2157726" indent="0">
              <a:buNone/>
              <a:defRPr sz="1258" b="1"/>
            </a:lvl7pPr>
            <a:lvl8pPr marL="2517348" indent="0">
              <a:buNone/>
              <a:defRPr sz="1258" b="1"/>
            </a:lvl8pPr>
            <a:lvl9pPr marL="2876969" indent="0">
              <a:buNone/>
              <a:defRPr sz="1258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89"/>
            </a:lvl1pPr>
            <a:lvl2pPr>
              <a:defRPr sz="1573"/>
            </a:lvl2pPr>
            <a:lvl3pPr>
              <a:defRPr sz="1415"/>
            </a:lvl3pPr>
            <a:lvl4pPr>
              <a:defRPr sz="1258"/>
            </a:lvl4pPr>
            <a:lvl5pPr>
              <a:defRPr sz="1258"/>
            </a:lvl5pPr>
            <a:lvl6pPr>
              <a:defRPr sz="1258"/>
            </a:lvl6pPr>
            <a:lvl7pPr>
              <a:defRPr sz="1258"/>
            </a:lvl7pPr>
            <a:lvl8pPr>
              <a:defRPr sz="1258"/>
            </a:lvl8pPr>
            <a:lvl9pPr>
              <a:defRPr sz="1258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1889" b="1"/>
            </a:lvl1pPr>
            <a:lvl2pPr marL="359621" indent="0">
              <a:buNone/>
              <a:defRPr sz="1573" b="1"/>
            </a:lvl2pPr>
            <a:lvl3pPr marL="719242" indent="0">
              <a:buNone/>
              <a:defRPr sz="1415" b="1"/>
            </a:lvl3pPr>
            <a:lvl4pPr marL="1078864" indent="0">
              <a:buNone/>
              <a:defRPr sz="1258" b="1"/>
            </a:lvl4pPr>
            <a:lvl5pPr marL="1438484" indent="0">
              <a:buNone/>
              <a:defRPr sz="1258" b="1"/>
            </a:lvl5pPr>
            <a:lvl6pPr marL="1798106" indent="0">
              <a:buNone/>
              <a:defRPr sz="1258" b="1"/>
            </a:lvl6pPr>
            <a:lvl7pPr marL="2157726" indent="0">
              <a:buNone/>
              <a:defRPr sz="1258" b="1"/>
            </a:lvl7pPr>
            <a:lvl8pPr marL="2517348" indent="0">
              <a:buNone/>
              <a:defRPr sz="1258" b="1"/>
            </a:lvl8pPr>
            <a:lvl9pPr marL="2876969" indent="0">
              <a:buNone/>
              <a:defRPr sz="1258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1889"/>
            </a:lvl1pPr>
            <a:lvl2pPr>
              <a:defRPr sz="1573"/>
            </a:lvl2pPr>
            <a:lvl3pPr>
              <a:defRPr sz="1415"/>
            </a:lvl3pPr>
            <a:lvl4pPr>
              <a:defRPr sz="1258"/>
            </a:lvl4pPr>
            <a:lvl5pPr>
              <a:defRPr sz="1258"/>
            </a:lvl5pPr>
            <a:lvl6pPr>
              <a:defRPr sz="1258"/>
            </a:lvl6pPr>
            <a:lvl7pPr>
              <a:defRPr sz="1258"/>
            </a:lvl7pPr>
            <a:lvl8pPr>
              <a:defRPr sz="1258"/>
            </a:lvl8pPr>
            <a:lvl9pPr>
              <a:defRPr sz="1258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C1A5B-E112-476A-B677-416D2FCE4DE4}" type="datetime1">
              <a:rPr kumimoji="1" lang="ja-JP" altLang="en-US" smtClean="0"/>
              <a:t>2023/4/10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9777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D4A52-0321-465A-8F0A-F1835113B69E}" type="datetime1">
              <a:rPr kumimoji="1" lang="ja-JP" altLang="en-US" smtClean="0"/>
              <a:t>2023/4/10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4955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D7C-3195-45EF-B863-12153A06684F}" type="datetime1">
              <a:rPr kumimoji="1" lang="ja-JP" altLang="en-US" smtClean="0"/>
              <a:t>2023/4/10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7733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1573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1" y="273058"/>
            <a:ext cx="5111750" cy="5853113"/>
          </a:xfrm>
        </p:spPr>
        <p:txBody>
          <a:bodyPr/>
          <a:lstStyle>
            <a:lvl1pPr>
              <a:defRPr sz="2517"/>
            </a:lvl1pPr>
            <a:lvl2pPr>
              <a:defRPr sz="2202"/>
            </a:lvl2pPr>
            <a:lvl3pPr>
              <a:defRPr sz="1889"/>
            </a:lvl3pPr>
            <a:lvl4pPr>
              <a:defRPr sz="1573"/>
            </a:lvl4pPr>
            <a:lvl5pPr>
              <a:defRPr sz="1573"/>
            </a:lvl5pPr>
            <a:lvl6pPr>
              <a:defRPr sz="1573"/>
            </a:lvl6pPr>
            <a:lvl7pPr>
              <a:defRPr sz="1573"/>
            </a:lvl7pPr>
            <a:lvl8pPr>
              <a:defRPr sz="1573"/>
            </a:lvl8pPr>
            <a:lvl9pPr>
              <a:defRPr sz="157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101"/>
            </a:lvl1pPr>
            <a:lvl2pPr marL="359621" indent="0">
              <a:buNone/>
              <a:defRPr sz="944"/>
            </a:lvl2pPr>
            <a:lvl3pPr marL="719242" indent="0">
              <a:buNone/>
              <a:defRPr sz="786"/>
            </a:lvl3pPr>
            <a:lvl4pPr marL="1078864" indent="0">
              <a:buNone/>
              <a:defRPr sz="708"/>
            </a:lvl4pPr>
            <a:lvl5pPr marL="1438484" indent="0">
              <a:buNone/>
              <a:defRPr sz="708"/>
            </a:lvl5pPr>
            <a:lvl6pPr marL="1798106" indent="0">
              <a:buNone/>
              <a:defRPr sz="708"/>
            </a:lvl6pPr>
            <a:lvl7pPr marL="2157726" indent="0">
              <a:buNone/>
              <a:defRPr sz="708"/>
            </a:lvl7pPr>
            <a:lvl8pPr marL="2517348" indent="0">
              <a:buNone/>
              <a:defRPr sz="708"/>
            </a:lvl8pPr>
            <a:lvl9pPr marL="2876969" indent="0">
              <a:buNone/>
              <a:defRPr sz="708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366C1-1138-446D-A95C-40619D1FE524}" type="datetime1">
              <a:rPr kumimoji="1" lang="ja-JP" altLang="en-US" smtClean="0"/>
              <a:t>2023/4/10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9679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73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517"/>
            </a:lvl1pPr>
            <a:lvl2pPr marL="359621" indent="0">
              <a:buNone/>
              <a:defRPr sz="2202"/>
            </a:lvl2pPr>
            <a:lvl3pPr marL="719242" indent="0">
              <a:buNone/>
              <a:defRPr sz="1889"/>
            </a:lvl3pPr>
            <a:lvl4pPr marL="1078864" indent="0">
              <a:buNone/>
              <a:defRPr sz="1573"/>
            </a:lvl4pPr>
            <a:lvl5pPr marL="1438484" indent="0">
              <a:buNone/>
              <a:defRPr sz="1573"/>
            </a:lvl5pPr>
            <a:lvl6pPr marL="1798106" indent="0">
              <a:buNone/>
              <a:defRPr sz="1573"/>
            </a:lvl6pPr>
            <a:lvl7pPr marL="2157726" indent="0">
              <a:buNone/>
              <a:defRPr sz="1573"/>
            </a:lvl7pPr>
            <a:lvl8pPr marL="2517348" indent="0">
              <a:buNone/>
              <a:defRPr sz="1573"/>
            </a:lvl8pPr>
            <a:lvl9pPr marL="2876969" indent="0">
              <a:buNone/>
              <a:defRPr sz="1573"/>
            </a:lvl9pPr>
          </a:lstStyle>
          <a:p>
            <a:r>
              <a:rPr kumimoji="1" lang="ja-JP" altLang="en-US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101"/>
            </a:lvl1pPr>
            <a:lvl2pPr marL="359621" indent="0">
              <a:buNone/>
              <a:defRPr sz="944"/>
            </a:lvl2pPr>
            <a:lvl3pPr marL="719242" indent="0">
              <a:buNone/>
              <a:defRPr sz="786"/>
            </a:lvl3pPr>
            <a:lvl4pPr marL="1078864" indent="0">
              <a:buNone/>
              <a:defRPr sz="708"/>
            </a:lvl4pPr>
            <a:lvl5pPr marL="1438484" indent="0">
              <a:buNone/>
              <a:defRPr sz="708"/>
            </a:lvl5pPr>
            <a:lvl6pPr marL="1798106" indent="0">
              <a:buNone/>
              <a:defRPr sz="708"/>
            </a:lvl6pPr>
            <a:lvl7pPr marL="2157726" indent="0">
              <a:buNone/>
              <a:defRPr sz="708"/>
            </a:lvl7pPr>
            <a:lvl8pPr marL="2517348" indent="0">
              <a:buNone/>
              <a:defRPr sz="708"/>
            </a:lvl8pPr>
            <a:lvl9pPr marL="2876969" indent="0">
              <a:buNone/>
              <a:defRPr sz="708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3C9B8-C3E6-41B3-B99C-7B6A32F2E8BF}" type="datetime1">
              <a:rPr kumimoji="1" lang="ja-JP" altLang="en-US" smtClean="0"/>
              <a:t>2023/4/10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1317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9C40CB-D518-4C0B-A9E0-B296553E7A27}" type="datetime1">
              <a:rPr kumimoji="1" lang="ja-JP" altLang="en-US" smtClean="0"/>
              <a:t>2023/4/10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9016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719242" rtl="0" eaLnBrk="1" latinLnBrk="0" hangingPunct="1">
        <a:spcBef>
          <a:spcPct val="0"/>
        </a:spcBef>
        <a:buNone/>
        <a:defRPr kumimoji="1" sz="34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9716" indent="-269716" algn="l" defTabSz="719242" rtl="0" eaLnBrk="1" latinLnBrk="0" hangingPunct="1">
        <a:spcBef>
          <a:spcPct val="20000"/>
        </a:spcBef>
        <a:buFont typeface="Arial" pitchFamily="34" charset="0"/>
        <a:buChar char="•"/>
        <a:defRPr kumimoji="1" sz="2517" kern="1200">
          <a:solidFill>
            <a:schemeClr val="tx1"/>
          </a:solidFill>
          <a:latin typeface="+mn-lt"/>
          <a:ea typeface="+mn-ea"/>
          <a:cs typeface="+mn-cs"/>
        </a:defRPr>
      </a:lvl1pPr>
      <a:lvl2pPr marL="584384" indent="-224764" algn="l" defTabSz="719242" rtl="0" eaLnBrk="1" latinLnBrk="0" hangingPunct="1">
        <a:spcBef>
          <a:spcPct val="20000"/>
        </a:spcBef>
        <a:buFont typeface="Arial" pitchFamily="34" charset="0"/>
        <a:buChar char="–"/>
        <a:defRPr kumimoji="1" sz="2202" kern="1200">
          <a:solidFill>
            <a:schemeClr val="tx1"/>
          </a:solidFill>
          <a:latin typeface="+mn-lt"/>
          <a:ea typeface="+mn-ea"/>
          <a:cs typeface="+mn-cs"/>
        </a:defRPr>
      </a:lvl2pPr>
      <a:lvl3pPr marL="899052" indent="-179812" algn="l" defTabSz="719242" rtl="0" eaLnBrk="1" latinLnBrk="0" hangingPunct="1">
        <a:spcBef>
          <a:spcPct val="20000"/>
        </a:spcBef>
        <a:buFont typeface="Arial" pitchFamily="34" charset="0"/>
        <a:buChar char="•"/>
        <a:defRPr kumimoji="1" sz="1889" kern="1200">
          <a:solidFill>
            <a:schemeClr val="tx1"/>
          </a:solidFill>
          <a:latin typeface="+mn-lt"/>
          <a:ea typeface="+mn-ea"/>
          <a:cs typeface="+mn-cs"/>
        </a:defRPr>
      </a:lvl3pPr>
      <a:lvl4pPr marL="1258674" indent="-179812" algn="l" defTabSz="719242" rtl="0" eaLnBrk="1" latinLnBrk="0" hangingPunct="1">
        <a:spcBef>
          <a:spcPct val="20000"/>
        </a:spcBef>
        <a:buFont typeface="Arial" pitchFamily="34" charset="0"/>
        <a:buChar char="–"/>
        <a:defRPr kumimoji="1" sz="1573" kern="1200">
          <a:solidFill>
            <a:schemeClr val="tx1"/>
          </a:solidFill>
          <a:latin typeface="+mn-lt"/>
          <a:ea typeface="+mn-ea"/>
          <a:cs typeface="+mn-cs"/>
        </a:defRPr>
      </a:lvl4pPr>
      <a:lvl5pPr marL="1618295" indent="-179812" algn="l" defTabSz="719242" rtl="0" eaLnBrk="1" latinLnBrk="0" hangingPunct="1">
        <a:spcBef>
          <a:spcPct val="20000"/>
        </a:spcBef>
        <a:buFont typeface="Arial" pitchFamily="34" charset="0"/>
        <a:buChar char="»"/>
        <a:defRPr kumimoji="1" sz="1573" kern="1200">
          <a:solidFill>
            <a:schemeClr val="tx1"/>
          </a:solidFill>
          <a:latin typeface="+mn-lt"/>
          <a:ea typeface="+mn-ea"/>
          <a:cs typeface="+mn-cs"/>
        </a:defRPr>
      </a:lvl5pPr>
      <a:lvl6pPr marL="1977917" indent="-179812" algn="l" defTabSz="719242" rtl="0" eaLnBrk="1" latinLnBrk="0" hangingPunct="1">
        <a:spcBef>
          <a:spcPct val="20000"/>
        </a:spcBef>
        <a:buFont typeface="Arial" pitchFamily="34" charset="0"/>
        <a:buChar char="•"/>
        <a:defRPr kumimoji="1" sz="1573" kern="1200">
          <a:solidFill>
            <a:schemeClr val="tx1"/>
          </a:solidFill>
          <a:latin typeface="+mn-lt"/>
          <a:ea typeface="+mn-ea"/>
          <a:cs typeface="+mn-cs"/>
        </a:defRPr>
      </a:lvl6pPr>
      <a:lvl7pPr marL="2337537" indent="-179812" algn="l" defTabSz="719242" rtl="0" eaLnBrk="1" latinLnBrk="0" hangingPunct="1">
        <a:spcBef>
          <a:spcPct val="20000"/>
        </a:spcBef>
        <a:buFont typeface="Arial" pitchFamily="34" charset="0"/>
        <a:buChar char="•"/>
        <a:defRPr kumimoji="1" sz="1573" kern="1200">
          <a:solidFill>
            <a:schemeClr val="tx1"/>
          </a:solidFill>
          <a:latin typeface="+mn-lt"/>
          <a:ea typeface="+mn-ea"/>
          <a:cs typeface="+mn-cs"/>
        </a:defRPr>
      </a:lvl7pPr>
      <a:lvl8pPr marL="2697158" indent="-179812" algn="l" defTabSz="719242" rtl="0" eaLnBrk="1" latinLnBrk="0" hangingPunct="1">
        <a:spcBef>
          <a:spcPct val="20000"/>
        </a:spcBef>
        <a:buFont typeface="Arial" pitchFamily="34" charset="0"/>
        <a:buChar char="•"/>
        <a:defRPr kumimoji="1" sz="1573" kern="1200">
          <a:solidFill>
            <a:schemeClr val="tx1"/>
          </a:solidFill>
          <a:latin typeface="+mn-lt"/>
          <a:ea typeface="+mn-ea"/>
          <a:cs typeface="+mn-cs"/>
        </a:defRPr>
      </a:lvl8pPr>
      <a:lvl9pPr marL="3056780" indent="-179812" algn="l" defTabSz="719242" rtl="0" eaLnBrk="1" latinLnBrk="0" hangingPunct="1">
        <a:spcBef>
          <a:spcPct val="20000"/>
        </a:spcBef>
        <a:buFont typeface="Arial" pitchFamily="34" charset="0"/>
        <a:buChar char="•"/>
        <a:defRPr kumimoji="1" sz="157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19242" rtl="0" eaLnBrk="1" latinLnBrk="0" hangingPunct="1">
        <a:defRPr kumimoji="1" sz="1415" kern="1200">
          <a:solidFill>
            <a:schemeClr val="tx1"/>
          </a:solidFill>
          <a:latin typeface="+mn-lt"/>
          <a:ea typeface="+mn-ea"/>
          <a:cs typeface="+mn-cs"/>
        </a:defRPr>
      </a:lvl1pPr>
      <a:lvl2pPr marL="359621" algn="l" defTabSz="719242" rtl="0" eaLnBrk="1" latinLnBrk="0" hangingPunct="1">
        <a:defRPr kumimoji="1" sz="1415" kern="1200">
          <a:solidFill>
            <a:schemeClr val="tx1"/>
          </a:solidFill>
          <a:latin typeface="+mn-lt"/>
          <a:ea typeface="+mn-ea"/>
          <a:cs typeface="+mn-cs"/>
        </a:defRPr>
      </a:lvl2pPr>
      <a:lvl3pPr marL="719242" algn="l" defTabSz="719242" rtl="0" eaLnBrk="1" latinLnBrk="0" hangingPunct="1">
        <a:defRPr kumimoji="1" sz="1415" kern="1200">
          <a:solidFill>
            <a:schemeClr val="tx1"/>
          </a:solidFill>
          <a:latin typeface="+mn-lt"/>
          <a:ea typeface="+mn-ea"/>
          <a:cs typeface="+mn-cs"/>
        </a:defRPr>
      </a:lvl3pPr>
      <a:lvl4pPr marL="1078864" algn="l" defTabSz="719242" rtl="0" eaLnBrk="1" latinLnBrk="0" hangingPunct="1">
        <a:defRPr kumimoji="1" sz="1415" kern="1200">
          <a:solidFill>
            <a:schemeClr val="tx1"/>
          </a:solidFill>
          <a:latin typeface="+mn-lt"/>
          <a:ea typeface="+mn-ea"/>
          <a:cs typeface="+mn-cs"/>
        </a:defRPr>
      </a:lvl4pPr>
      <a:lvl5pPr marL="1438484" algn="l" defTabSz="719242" rtl="0" eaLnBrk="1" latinLnBrk="0" hangingPunct="1">
        <a:defRPr kumimoji="1" sz="1415" kern="1200">
          <a:solidFill>
            <a:schemeClr val="tx1"/>
          </a:solidFill>
          <a:latin typeface="+mn-lt"/>
          <a:ea typeface="+mn-ea"/>
          <a:cs typeface="+mn-cs"/>
        </a:defRPr>
      </a:lvl5pPr>
      <a:lvl6pPr marL="1798106" algn="l" defTabSz="719242" rtl="0" eaLnBrk="1" latinLnBrk="0" hangingPunct="1">
        <a:defRPr kumimoji="1" sz="1415" kern="1200">
          <a:solidFill>
            <a:schemeClr val="tx1"/>
          </a:solidFill>
          <a:latin typeface="+mn-lt"/>
          <a:ea typeface="+mn-ea"/>
          <a:cs typeface="+mn-cs"/>
        </a:defRPr>
      </a:lvl6pPr>
      <a:lvl7pPr marL="2157726" algn="l" defTabSz="719242" rtl="0" eaLnBrk="1" latinLnBrk="0" hangingPunct="1">
        <a:defRPr kumimoji="1" sz="1415" kern="1200">
          <a:solidFill>
            <a:schemeClr val="tx1"/>
          </a:solidFill>
          <a:latin typeface="+mn-lt"/>
          <a:ea typeface="+mn-ea"/>
          <a:cs typeface="+mn-cs"/>
        </a:defRPr>
      </a:lvl7pPr>
      <a:lvl8pPr marL="2517348" algn="l" defTabSz="719242" rtl="0" eaLnBrk="1" latinLnBrk="0" hangingPunct="1">
        <a:defRPr kumimoji="1" sz="1415" kern="1200">
          <a:solidFill>
            <a:schemeClr val="tx1"/>
          </a:solidFill>
          <a:latin typeface="+mn-lt"/>
          <a:ea typeface="+mn-ea"/>
          <a:cs typeface="+mn-cs"/>
        </a:defRPr>
      </a:lvl8pPr>
      <a:lvl9pPr marL="2876969" algn="l" defTabSz="719242" rtl="0" eaLnBrk="1" latinLnBrk="0" hangingPunct="1">
        <a:defRPr kumimoji="1" sz="141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wmf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図 106">
            <a:extLst>
              <a:ext uri="{FF2B5EF4-FFF2-40B4-BE49-F238E27FC236}">
                <a16:creationId xmlns:a16="http://schemas.microsoft.com/office/drawing/2014/main" id="{3BBCEEFF-A6BC-4B3C-A038-5F65E16607D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802" y="5473924"/>
            <a:ext cx="995812" cy="621181"/>
          </a:xfrm>
          <a:prstGeom prst="rect">
            <a:avLst/>
          </a:prstGeom>
        </p:spPr>
      </p:pic>
      <p:sp>
        <p:nvSpPr>
          <p:cNvPr id="87" name="四角形: 角を丸くする 86">
            <a:extLst>
              <a:ext uri="{FF2B5EF4-FFF2-40B4-BE49-F238E27FC236}">
                <a16:creationId xmlns:a16="http://schemas.microsoft.com/office/drawing/2014/main" id="{87CD66C9-FCE3-418F-AA62-1FF11E9C0B25}"/>
              </a:ext>
            </a:extLst>
          </p:cNvPr>
          <p:cNvSpPr/>
          <p:nvPr/>
        </p:nvSpPr>
        <p:spPr>
          <a:xfrm>
            <a:off x="190299" y="3459541"/>
            <a:ext cx="1936247" cy="2766485"/>
          </a:xfrm>
          <a:prstGeom prst="roundRect">
            <a:avLst>
              <a:gd name="adj" fmla="val 18065"/>
            </a:avLst>
          </a:prstGeom>
          <a:noFill/>
          <a:ln w="38100" cap="flat" cmpd="sng" algn="ctr">
            <a:solidFill>
              <a:srgbClr val="FFC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 defTabSz="990363">
              <a:defRPr/>
            </a:pPr>
            <a:endParaRPr lang="ja-JP" altLang="en-US" sz="1108" kern="0">
              <a:solidFill>
                <a:sysClr val="windowText" lastClr="000000"/>
              </a:solidFill>
              <a:latin typeface="Segoe UI"/>
              <a:ea typeface="メイリオ"/>
            </a:endParaRPr>
          </a:p>
        </p:txBody>
      </p:sp>
      <p:sp>
        <p:nvSpPr>
          <p:cNvPr id="108" name="四角形: 角を丸くする 107">
            <a:extLst>
              <a:ext uri="{FF2B5EF4-FFF2-40B4-BE49-F238E27FC236}">
                <a16:creationId xmlns:a16="http://schemas.microsoft.com/office/drawing/2014/main" id="{7D3DCB3E-C01F-4621-97F1-642BDF943D2A}"/>
              </a:ext>
            </a:extLst>
          </p:cNvPr>
          <p:cNvSpPr/>
          <p:nvPr/>
        </p:nvSpPr>
        <p:spPr>
          <a:xfrm>
            <a:off x="2762477" y="1543848"/>
            <a:ext cx="1521938" cy="953595"/>
          </a:xfrm>
          <a:prstGeom prst="roundRect">
            <a:avLst>
              <a:gd name="adj" fmla="val 16742"/>
            </a:avLst>
          </a:prstGeom>
          <a:solidFill>
            <a:schemeClr val="accent3">
              <a:lumMod val="20000"/>
              <a:lumOff val="80000"/>
            </a:schemeClr>
          </a:solidFill>
          <a:ln w="381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990363">
              <a:defRPr/>
            </a:pPr>
            <a:endParaRPr lang="ja-JP" altLang="en-US" sz="1108" kern="0">
              <a:solidFill>
                <a:sysClr val="windowText" lastClr="000000"/>
              </a:solidFill>
              <a:latin typeface="Segoe UI"/>
              <a:ea typeface="メイリオ"/>
            </a:endParaRPr>
          </a:p>
        </p:txBody>
      </p:sp>
      <p:sp>
        <p:nvSpPr>
          <p:cNvPr id="140" name="四角形: 角を丸くする 139">
            <a:extLst>
              <a:ext uri="{FF2B5EF4-FFF2-40B4-BE49-F238E27FC236}">
                <a16:creationId xmlns:a16="http://schemas.microsoft.com/office/drawing/2014/main" id="{DAD01404-1561-4FFD-A928-738769F91D2D}"/>
              </a:ext>
            </a:extLst>
          </p:cNvPr>
          <p:cNvSpPr/>
          <p:nvPr/>
        </p:nvSpPr>
        <p:spPr>
          <a:xfrm>
            <a:off x="7127699" y="2143180"/>
            <a:ext cx="1851257" cy="2673270"/>
          </a:xfrm>
          <a:prstGeom prst="roundRect">
            <a:avLst>
              <a:gd name="adj" fmla="val 23684"/>
            </a:avLst>
          </a:prstGeom>
          <a:solidFill>
            <a:srgbClr val="FEDFE1"/>
          </a:solidFill>
          <a:ln w="381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990363">
              <a:defRPr/>
            </a:pPr>
            <a:endParaRPr lang="ja-JP" altLang="en-US" sz="1108" kern="0">
              <a:solidFill>
                <a:sysClr val="windowText" lastClr="000000"/>
              </a:solidFill>
              <a:latin typeface="Segoe UI"/>
              <a:ea typeface="メイリオ"/>
            </a:endParaRPr>
          </a:p>
        </p:txBody>
      </p:sp>
      <p:sp>
        <p:nvSpPr>
          <p:cNvPr id="98" name="四角形: 角を丸くする 97">
            <a:extLst>
              <a:ext uri="{FF2B5EF4-FFF2-40B4-BE49-F238E27FC236}">
                <a16:creationId xmlns:a16="http://schemas.microsoft.com/office/drawing/2014/main" id="{3C985BC0-239B-43A2-9C06-93BF39F5654B}"/>
              </a:ext>
            </a:extLst>
          </p:cNvPr>
          <p:cNvSpPr/>
          <p:nvPr/>
        </p:nvSpPr>
        <p:spPr>
          <a:xfrm>
            <a:off x="165045" y="2159865"/>
            <a:ext cx="1984591" cy="2656585"/>
          </a:xfrm>
          <a:prstGeom prst="roundRect">
            <a:avLst>
              <a:gd name="adj" fmla="val 18065"/>
            </a:avLst>
          </a:prstGeom>
          <a:solidFill>
            <a:srgbClr val="FDF3B9"/>
          </a:solidFill>
          <a:ln w="381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990363">
              <a:defRPr/>
            </a:pPr>
            <a:endParaRPr lang="ja-JP" altLang="en-US" sz="1108" kern="0">
              <a:solidFill>
                <a:sysClr val="windowText" lastClr="000000"/>
              </a:solidFill>
              <a:latin typeface="Segoe UI"/>
              <a:ea typeface="メイリオ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0" y="-932"/>
            <a:ext cx="9144000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R="0" lvl="0" indent="0" algn="ctr" defTabSz="844083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62" b="1" i="0" u="none" strike="noStrike" cap="none" spc="0" normalizeH="0" baseline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altLang="ja-JP" dirty="0"/>
              <a:t>G-MIS</a:t>
            </a:r>
            <a:r>
              <a:rPr lang="ja-JP" altLang="en-US" dirty="0"/>
              <a:t>を活用した新型コロナウイルス感染症の患者の入院調整について</a:t>
            </a:r>
          </a:p>
        </p:txBody>
      </p:sp>
      <p:pic>
        <p:nvPicPr>
          <p:cNvPr id="182" name="図 181">
            <a:extLst>
              <a:ext uri="{FF2B5EF4-FFF2-40B4-BE49-F238E27FC236}">
                <a16:creationId xmlns:a16="http://schemas.microsoft.com/office/drawing/2014/main" id="{F9593564-1056-4A2D-99A5-9AE702B29D7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502" y="3865868"/>
            <a:ext cx="922943" cy="575726"/>
          </a:xfrm>
          <a:prstGeom prst="rect">
            <a:avLst/>
          </a:prstGeom>
        </p:spPr>
      </p:pic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DB7A6881-2B80-4D02-854C-EB8BE0645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22041">
              <a:defRPr/>
            </a:pPr>
            <a:fld id="{9E2A29CB-BA86-48A6-80E1-CB8750A963B5}" type="slidenum">
              <a:rPr lang="ja-JP" altLang="en-US">
                <a:solidFill>
                  <a:prstClr val="black">
                    <a:tint val="75000"/>
                  </a:prst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pPr defTabSz="422041">
                <a:defRPr/>
              </a:pPr>
              <a:t>1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90" name="図 89">
            <a:extLst>
              <a:ext uri="{FF2B5EF4-FFF2-40B4-BE49-F238E27FC236}">
                <a16:creationId xmlns:a16="http://schemas.microsoft.com/office/drawing/2014/main" id="{BB71188B-6FB3-4FD9-B30D-0C7B03A2FFE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380" y="2931831"/>
            <a:ext cx="1067284" cy="641984"/>
          </a:xfrm>
          <a:prstGeom prst="rect">
            <a:avLst/>
          </a:prstGeom>
        </p:spPr>
      </p:pic>
      <p:grpSp>
        <p:nvGrpSpPr>
          <p:cNvPr id="103" name="グラフィックス 109" descr="プログラマー">
            <a:extLst>
              <a:ext uri="{FF2B5EF4-FFF2-40B4-BE49-F238E27FC236}">
                <a16:creationId xmlns:a16="http://schemas.microsoft.com/office/drawing/2014/main" id="{C574DEAC-1594-4F4F-9E80-BD58A2AD1245}"/>
              </a:ext>
            </a:extLst>
          </p:cNvPr>
          <p:cNvGrpSpPr/>
          <p:nvPr/>
        </p:nvGrpSpPr>
        <p:grpSpPr>
          <a:xfrm>
            <a:off x="1275588" y="3274872"/>
            <a:ext cx="359316" cy="393674"/>
            <a:chOff x="4495800" y="2971800"/>
            <a:chExt cx="914400" cy="914400"/>
          </a:xfrm>
        </p:grpSpPr>
        <p:sp>
          <p:nvSpPr>
            <p:cNvPr id="104" name="フリーフォーム: 図形 103">
              <a:extLst>
                <a:ext uri="{FF2B5EF4-FFF2-40B4-BE49-F238E27FC236}">
                  <a16:creationId xmlns:a16="http://schemas.microsoft.com/office/drawing/2014/main" id="{7864A9C9-7F21-4C65-8EA2-0E929405197C}"/>
                </a:ext>
              </a:extLst>
            </p:cNvPr>
            <p:cNvSpPr/>
            <p:nvPr/>
          </p:nvSpPr>
          <p:spPr>
            <a:xfrm>
              <a:off x="4793456" y="3098006"/>
              <a:ext cx="314325" cy="314325"/>
            </a:xfrm>
            <a:custGeom>
              <a:avLst/>
              <a:gdLst>
                <a:gd name="connsiteX0" fmla="*/ 311944 w 314325"/>
                <a:gd name="connsiteY0" fmla="*/ 159544 h 314325"/>
                <a:gd name="connsiteX1" fmla="*/ 159544 w 314325"/>
                <a:gd name="connsiteY1" fmla="*/ 311944 h 314325"/>
                <a:gd name="connsiteX2" fmla="*/ 7144 w 314325"/>
                <a:gd name="connsiteY2" fmla="*/ 159544 h 314325"/>
                <a:gd name="connsiteX3" fmla="*/ 159544 w 314325"/>
                <a:gd name="connsiteY3" fmla="*/ 7144 h 314325"/>
                <a:gd name="connsiteX4" fmla="*/ 311944 w 314325"/>
                <a:gd name="connsiteY4" fmla="*/ 159544 h 314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4325" h="314325">
                  <a:moveTo>
                    <a:pt x="311944" y="159544"/>
                  </a:moveTo>
                  <a:cubicBezTo>
                    <a:pt x="311944" y="243712"/>
                    <a:pt x="243712" y="311944"/>
                    <a:pt x="159544" y="311944"/>
                  </a:cubicBezTo>
                  <a:cubicBezTo>
                    <a:pt x="75376" y="311944"/>
                    <a:pt x="7144" y="243712"/>
                    <a:pt x="7144" y="159544"/>
                  </a:cubicBezTo>
                  <a:cubicBezTo>
                    <a:pt x="7144" y="75376"/>
                    <a:pt x="75376" y="7144"/>
                    <a:pt x="159544" y="7144"/>
                  </a:cubicBezTo>
                  <a:cubicBezTo>
                    <a:pt x="243712" y="7144"/>
                    <a:pt x="311944" y="75376"/>
                    <a:pt x="311944" y="159544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422041"/>
              <a:endParaRPr kumimoji="0" lang="ja-JP" altLang="en-US" sz="1477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105" name="フリーフォーム: 図形 104">
              <a:extLst>
                <a:ext uri="{FF2B5EF4-FFF2-40B4-BE49-F238E27FC236}">
                  <a16:creationId xmlns:a16="http://schemas.microsoft.com/office/drawing/2014/main" id="{4D07E1D9-35DF-416A-9440-EC64C74AC959}"/>
                </a:ext>
              </a:extLst>
            </p:cNvPr>
            <p:cNvSpPr/>
            <p:nvPr/>
          </p:nvSpPr>
          <p:spPr>
            <a:xfrm>
              <a:off x="4640758" y="3402901"/>
              <a:ext cx="619125" cy="361950"/>
            </a:xfrm>
            <a:custGeom>
              <a:avLst/>
              <a:gdLst>
                <a:gd name="connsiteX0" fmla="*/ 588467 w 619125"/>
                <a:gd name="connsiteY0" fmla="*/ 120491 h 361950"/>
                <a:gd name="connsiteX1" fmla="*/ 560844 w 619125"/>
                <a:gd name="connsiteY1" fmla="*/ 69437 h 361950"/>
                <a:gd name="connsiteX2" fmla="*/ 426542 w 619125"/>
                <a:gd name="connsiteY2" fmla="*/ 10478 h 361950"/>
                <a:gd name="connsiteX3" fmla="*/ 409683 w 619125"/>
                <a:gd name="connsiteY3" fmla="*/ 7144 h 361950"/>
                <a:gd name="connsiteX4" fmla="*/ 215849 w 619125"/>
                <a:gd name="connsiteY4" fmla="*/ 7144 h 361950"/>
                <a:gd name="connsiteX5" fmla="*/ 198704 w 619125"/>
                <a:gd name="connsiteY5" fmla="*/ 10287 h 361950"/>
                <a:gd name="connsiteX6" fmla="*/ 63639 w 619125"/>
                <a:gd name="connsiteY6" fmla="*/ 69437 h 361950"/>
                <a:gd name="connsiteX7" fmla="*/ 36017 w 619125"/>
                <a:gd name="connsiteY7" fmla="*/ 120491 h 361950"/>
                <a:gd name="connsiteX8" fmla="*/ 7442 w 619125"/>
                <a:gd name="connsiteY8" fmla="*/ 284226 h 361950"/>
                <a:gd name="connsiteX9" fmla="*/ 22491 w 619125"/>
                <a:gd name="connsiteY9" fmla="*/ 320231 h 361950"/>
                <a:gd name="connsiteX10" fmla="*/ 87738 w 619125"/>
                <a:gd name="connsiteY10" fmla="*/ 363284 h 361950"/>
                <a:gd name="connsiteX11" fmla="*/ 87738 w 619125"/>
                <a:gd name="connsiteY11" fmla="*/ 157067 h 361950"/>
                <a:gd name="connsiteX12" fmla="*/ 130980 w 619125"/>
                <a:gd name="connsiteY12" fmla="*/ 113823 h 361950"/>
                <a:gd name="connsiteX13" fmla="*/ 131267 w 619125"/>
                <a:gd name="connsiteY13" fmla="*/ 113824 h 361950"/>
                <a:gd name="connsiteX14" fmla="*/ 493217 w 619125"/>
                <a:gd name="connsiteY14" fmla="*/ 113824 h 361950"/>
                <a:gd name="connsiteX15" fmla="*/ 536461 w 619125"/>
                <a:gd name="connsiteY15" fmla="*/ 157067 h 361950"/>
                <a:gd name="connsiteX16" fmla="*/ 536461 w 619125"/>
                <a:gd name="connsiteY16" fmla="*/ 358045 h 361950"/>
                <a:gd name="connsiteX17" fmla="*/ 605231 w 619125"/>
                <a:gd name="connsiteY17" fmla="*/ 314897 h 361950"/>
                <a:gd name="connsiteX18" fmla="*/ 617042 w 619125"/>
                <a:gd name="connsiteY18" fmla="*/ 290132 h 361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619125" h="361950">
                  <a:moveTo>
                    <a:pt x="588467" y="120491"/>
                  </a:moveTo>
                  <a:cubicBezTo>
                    <a:pt x="585869" y="100650"/>
                    <a:pt x="576032" y="82467"/>
                    <a:pt x="560844" y="69437"/>
                  </a:cubicBezTo>
                  <a:cubicBezTo>
                    <a:pt x="520151" y="41572"/>
                    <a:pt x="474597" y="21574"/>
                    <a:pt x="426542" y="10478"/>
                  </a:cubicBezTo>
                  <a:cubicBezTo>
                    <a:pt x="421113" y="9239"/>
                    <a:pt x="415398" y="8192"/>
                    <a:pt x="409683" y="7144"/>
                  </a:cubicBezTo>
                  <a:cubicBezTo>
                    <a:pt x="350614" y="44992"/>
                    <a:pt x="274917" y="44992"/>
                    <a:pt x="215849" y="7144"/>
                  </a:cubicBezTo>
                  <a:lnTo>
                    <a:pt x="198704" y="10287"/>
                  </a:lnTo>
                  <a:cubicBezTo>
                    <a:pt x="150604" y="22054"/>
                    <a:pt x="104907" y="42066"/>
                    <a:pt x="63639" y="69437"/>
                  </a:cubicBezTo>
                  <a:cubicBezTo>
                    <a:pt x="46685" y="80296"/>
                    <a:pt x="39636" y="100489"/>
                    <a:pt x="36017" y="120491"/>
                  </a:cubicBezTo>
                  <a:lnTo>
                    <a:pt x="7442" y="284226"/>
                  </a:lnTo>
                  <a:cubicBezTo>
                    <a:pt x="5732" y="298045"/>
                    <a:pt x="11457" y="311738"/>
                    <a:pt x="22491" y="320231"/>
                  </a:cubicBezTo>
                  <a:lnTo>
                    <a:pt x="87738" y="363284"/>
                  </a:lnTo>
                  <a:lnTo>
                    <a:pt x="87738" y="157067"/>
                  </a:lnTo>
                  <a:cubicBezTo>
                    <a:pt x="87737" y="133184"/>
                    <a:pt x="107097" y="113824"/>
                    <a:pt x="130980" y="113823"/>
                  </a:cubicBezTo>
                  <a:cubicBezTo>
                    <a:pt x="131076" y="113823"/>
                    <a:pt x="131172" y="113823"/>
                    <a:pt x="131267" y="113824"/>
                  </a:cubicBezTo>
                  <a:lnTo>
                    <a:pt x="493217" y="113824"/>
                  </a:lnTo>
                  <a:cubicBezTo>
                    <a:pt x="517100" y="113824"/>
                    <a:pt x="536461" y="133184"/>
                    <a:pt x="536461" y="157067"/>
                  </a:cubicBezTo>
                  <a:lnTo>
                    <a:pt x="536461" y="358045"/>
                  </a:lnTo>
                  <a:lnTo>
                    <a:pt x="605231" y="314897"/>
                  </a:lnTo>
                  <a:cubicBezTo>
                    <a:pt x="613373" y="309399"/>
                    <a:pt x="617894" y="299918"/>
                    <a:pt x="617042" y="290132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422041"/>
              <a:endParaRPr kumimoji="0" lang="ja-JP" altLang="en-US" sz="1477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106" name="フリーフォーム: 図形 105">
              <a:extLst>
                <a:ext uri="{FF2B5EF4-FFF2-40B4-BE49-F238E27FC236}">
                  <a16:creationId xmlns:a16="http://schemas.microsoft.com/office/drawing/2014/main" id="{14D994E9-3819-47A7-A42C-8D7A2943B4D5}"/>
                </a:ext>
              </a:extLst>
            </p:cNvPr>
            <p:cNvSpPr/>
            <p:nvPr/>
          </p:nvSpPr>
          <p:spPr>
            <a:xfrm>
              <a:off x="4667821" y="3528630"/>
              <a:ext cx="561975" cy="304800"/>
            </a:xfrm>
            <a:custGeom>
              <a:avLst/>
              <a:gdLst>
                <a:gd name="connsiteX0" fmla="*/ 490633 w 561975"/>
                <a:gd name="connsiteY0" fmla="*/ 268702 h 304800"/>
                <a:gd name="connsiteX1" fmla="*/ 490633 w 561975"/>
                <a:gd name="connsiteY1" fmla="*/ 31339 h 304800"/>
                <a:gd name="connsiteX2" fmla="*/ 466441 w 561975"/>
                <a:gd name="connsiteY2" fmla="*/ 7144 h 304800"/>
                <a:gd name="connsiteX3" fmla="*/ 466154 w 561975"/>
                <a:gd name="connsiteY3" fmla="*/ 7146 h 304800"/>
                <a:gd name="connsiteX4" fmla="*/ 104204 w 561975"/>
                <a:gd name="connsiteY4" fmla="*/ 7146 h 304800"/>
                <a:gd name="connsiteX5" fmla="*/ 80010 w 561975"/>
                <a:gd name="connsiteY5" fmla="*/ 31339 h 304800"/>
                <a:gd name="connsiteX6" fmla="*/ 80010 w 561975"/>
                <a:gd name="connsiteY6" fmla="*/ 268702 h 304800"/>
                <a:gd name="connsiteX7" fmla="*/ 7144 w 561975"/>
                <a:gd name="connsiteY7" fmla="*/ 268702 h 304800"/>
                <a:gd name="connsiteX8" fmla="*/ 7144 w 561975"/>
                <a:gd name="connsiteY8" fmla="*/ 280799 h 304800"/>
                <a:gd name="connsiteX9" fmla="*/ 31337 w 561975"/>
                <a:gd name="connsiteY9" fmla="*/ 304992 h 304800"/>
                <a:gd name="connsiteX10" fmla="*/ 539020 w 561975"/>
                <a:gd name="connsiteY10" fmla="*/ 304992 h 304800"/>
                <a:gd name="connsiteX11" fmla="*/ 563213 w 561975"/>
                <a:gd name="connsiteY11" fmla="*/ 280799 h 304800"/>
                <a:gd name="connsiteX12" fmla="*/ 563213 w 561975"/>
                <a:gd name="connsiteY12" fmla="*/ 268702 h 304800"/>
                <a:gd name="connsiteX13" fmla="*/ 235839 w 561975"/>
                <a:gd name="connsiteY13" fmla="*/ 189168 h 304800"/>
                <a:gd name="connsiteX14" fmla="*/ 222409 w 561975"/>
                <a:gd name="connsiteY14" fmla="*/ 202599 h 304800"/>
                <a:gd name="connsiteX15" fmla="*/ 168974 w 561975"/>
                <a:gd name="connsiteY15" fmla="*/ 149163 h 304800"/>
                <a:gd name="connsiteX16" fmla="*/ 222409 w 561975"/>
                <a:gd name="connsiteY16" fmla="*/ 95728 h 304800"/>
                <a:gd name="connsiteX17" fmla="*/ 235839 w 561975"/>
                <a:gd name="connsiteY17" fmla="*/ 109158 h 304800"/>
                <a:gd name="connsiteX18" fmla="*/ 195929 w 561975"/>
                <a:gd name="connsiteY18" fmla="*/ 149163 h 304800"/>
                <a:gd name="connsiteX19" fmla="*/ 271367 w 561975"/>
                <a:gd name="connsiteY19" fmla="*/ 209266 h 304800"/>
                <a:gd name="connsiteX20" fmla="*/ 253746 w 561975"/>
                <a:gd name="connsiteY20" fmla="*/ 201932 h 304800"/>
                <a:gd name="connsiteX21" fmla="*/ 298418 w 561975"/>
                <a:gd name="connsiteY21" fmla="*/ 94109 h 304800"/>
                <a:gd name="connsiteX22" fmla="*/ 315944 w 561975"/>
                <a:gd name="connsiteY22" fmla="*/ 101443 h 304800"/>
                <a:gd name="connsiteX23" fmla="*/ 347567 w 561975"/>
                <a:gd name="connsiteY23" fmla="*/ 202599 h 304800"/>
                <a:gd name="connsiteX24" fmla="*/ 334137 w 561975"/>
                <a:gd name="connsiteY24" fmla="*/ 189168 h 304800"/>
                <a:gd name="connsiteX25" fmla="*/ 374047 w 561975"/>
                <a:gd name="connsiteY25" fmla="*/ 149163 h 304800"/>
                <a:gd name="connsiteX26" fmla="*/ 334137 w 561975"/>
                <a:gd name="connsiteY26" fmla="*/ 109158 h 304800"/>
                <a:gd name="connsiteX27" fmla="*/ 347567 w 561975"/>
                <a:gd name="connsiteY27" fmla="*/ 95728 h 304800"/>
                <a:gd name="connsiteX28" fmla="*/ 401003 w 561975"/>
                <a:gd name="connsiteY28" fmla="*/ 149163 h 30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561975" h="304800">
                  <a:moveTo>
                    <a:pt x="490633" y="268702"/>
                  </a:moveTo>
                  <a:lnTo>
                    <a:pt x="490633" y="31339"/>
                  </a:lnTo>
                  <a:cubicBezTo>
                    <a:pt x="490634" y="17977"/>
                    <a:pt x="479803" y="7145"/>
                    <a:pt x="466441" y="7144"/>
                  </a:cubicBezTo>
                  <a:cubicBezTo>
                    <a:pt x="466345" y="7144"/>
                    <a:pt x="466250" y="7145"/>
                    <a:pt x="466154" y="7146"/>
                  </a:cubicBezTo>
                  <a:lnTo>
                    <a:pt x="104204" y="7146"/>
                  </a:lnTo>
                  <a:cubicBezTo>
                    <a:pt x="90842" y="7146"/>
                    <a:pt x="80010" y="17977"/>
                    <a:pt x="80010" y="31339"/>
                  </a:cubicBezTo>
                  <a:lnTo>
                    <a:pt x="80010" y="268702"/>
                  </a:lnTo>
                  <a:lnTo>
                    <a:pt x="7144" y="268702"/>
                  </a:lnTo>
                  <a:lnTo>
                    <a:pt x="7144" y="280799"/>
                  </a:lnTo>
                  <a:cubicBezTo>
                    <a:pt x="7196" y="294139"/>
                    <a:pt x="17997" y="304940"/>
                    <a:pt x="31337" y="304992"/>
                  </a:cubicBezTo>
                  <a:lnTo>
                    <a:pt x="539020" y="304992"/>
                  </a:lnTo>
                  <a:cubicBezTo>
                    <a:pt x="552360" y="304940"/>
                    <a:pt x="563161" y="294139"/>
                    <a:pt x="563213" y="280799"/>
                  </a:cubicBezTo>
                  <a:lnTo>
                    <a:pt x="563213" y="268702"/>
                  </a:lnTo>
                  <a:close/>
                  <a:moveTo>
                    <a:pt x="235839" y="189168"/>
                  </a:moveTo>
                  <a:lnTo>
                    <a:pt x="222409" y="202599"/>
                  </a:lnTo>
                  <a:lnTo>
                    <a:pt x="168974" y="149163"/>
                  </a:lnTo>
                  <a:lnTo>
                    <a:pt x="222409" y="95728"/>
                  </a:lnTo>
                  <a:lnTo>
                    <a:pt x="235839" y="109158"/>
                  </a:lnTo>
                  <a:lnTo>
                    <a:pt x="195929" y="149163"/>
                  </a:lnTo>
                  <a:close/>
                  <a:moveTo>
                    <a:pt x="271367" y="209266"/>
                  </a:moveTo>
                  <a:lnTo>
                    <a:pt x="253746" y="201932"/>
                  </a:lnTo>
                  <a:lnTo>
                    <a:pt x="298418" y="94109"/>
                  </a:lnTo>
                  <a:lnTo>
                    <a:pt x="315944" y="101443"/>
                  </a:lnTo>
                  <a:close/>
                  <a:moveTo>
                    <a:pt x="347567" y="202599"/>
                  </a:moveTo>
                  <a:lnTo>
                    <a:pt x="334137" y="189168"/>
                  </a:lnTo>
                  <a:lnTo>
                    <a:pt x="374047" y="149163"/>
                  </a:lnTo>
                  <a:lnTo>
                    <a:pt x="334137" y="109158"/>
                  </a:lnTo>
                  <a:lnTo>
                    <a:pt x="347567" y="95728"/>
                  </a:lnTo>
                  <a:lnTo>
                    <a:pt x="401003" y="1491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422041"/>
              <a:endParaRPr kumimoji="0" lang="ja-JP" altLang="en-US" sz="1477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  <p:grpSp>
        <p:nvGrpSpPr>
          <p:cNvPr id="109" name="グラフィックス 109" descr="プログラマー">
            <a:extLst>
              <a:ext uri="{FF2B5EF4-FFF2-40B4-BE49-F238E27FC236}">
                <a16:creationId xmlns:a16="http://schemas.microsoft.com/office/drawing/2014/main" id="{24B9FB9E-A701-41F5-908B-578BF3239120}"/>
              </a:ext>
            </a:extLst>
          </p:cNvPr>
          <p:cNvGrpSpPr/>
          <p:nvPr/>
        </p:nvGrpSpPr>
        <p:grpSpPr>
          <a:xfrm>
            <a:off x="1227069" y="4116301"/>
            <a:ext cx="359316" cy="393674"/>
            <a:chOff x="4495800" y="2971800"/>
            <a:chExt cx="914400" cy="914400"/>
          </a:xfrm>
        </p:grpSpPr>
        <p:sp>
          <p:nvSpPr>
            <p:cNvPr id="110" name="フリーフォーム: 図形 109">
              <a:extLst>
                <a:ext uri="{FF2B5EF4-FFF2-40B4-BE49-F238E27FC236}">
                  <a16:creationId xmlns:a16="http://schemas.microsoft.com/office/drawing/2014/main" id="{D44F11A1-3AED-46F1-9B1E-224B3F6D5B8E}"/>
                </a:ext>
              </a:extLst>
            </p:cNvPr>
            <p:cNvSpPr/>
            <p:nvPr/>
          </p:nvSpPr>
          <p:spPr>
            <a:xfrm>
              <a:off x="4793456" y="3098006"/>
              <a:ext cx="314325" cy="314325"/>
            </a:xfrm>
            <a:custGeom>
              <a:avLst/>
              <a:gdLst>
                <a:gd name="connsiteX0" fmla="*/ 311944 w 314325"/>
                <a:gd name="connsiteY0" fmla="*/ 159544 h 314325"/>
                <a:gd name="connsiteX1" fmla="*/ 159544 w 314325"/>
                <a:gd name="connsiteY1" fmla="*/ 311944 h 314325"/>
                <a:gd name="connsiteX2" fmla="*/ 7144 w 314325"/>
                <a:gd name="connsiteY2" fmla="*/ 159544 h 314325"/>
                <a:gd name="connsiteX3" fmla="*/ 159544 w 314325"/>
                <a:gd name="connsiteY3" fmla="*/ 7144 h 314325"/>
                <a:gd name="connsiteX4" fmla="*/ 311944 w 314325"/>
                <a:gd name="connsiteY4" fmla="*/ 159544 h 314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4325" h="314325">
                  <a:moveTo>
                    <a:pt x="311944" y="159544"/>
                  </a:moveTo>
                  <a:cubicBezTo>
                    <a:pt x="311944" y="243712"/>
                    <a:pt x="243712" y="311944"/>
                    <a:pt x="159544" y="311944"/>
                  </a:cubicBezTo>
                  <a:cubicBezTo>
                    <a:pt x="75376" y="311944"/>
                    <a:pt x="7144" y="243712"/>
                    <a:pt x="7144" y="159544"/>
                  </a:cubicBezTo>
                  <a:cubicBezTo>
                    <a:pt x="7144" y="75376"/>
                    <a:pt x="75376" y="7144"/>
                    <a:pt x="159544" y="7144"/>
                  </a:cubicBezTo>
                  <a:cubicBezTo>
                    <a:pt x="243712" y="7144"/>
                    <a:pt x="311944" y="75376"/>
                    <a:pt x="311944" y="159544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422041"/>
              <a:endParaRPr kumimoji="0" lang="ja-JP" altLang="en-US" sz="1477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111" name="フリーフォーム: 図形 110">
              <a:extLst>
                <a:ext uri="{FF2B5EF4-FFF2-40B4-BE49-F238E27FC236}">
                  <a16:creationId xmlns:a16="http://schemas.microsoft.com/office/drawing/2014/main" id="{347C3433-E93F-4373-B49A-EFD03D8E5613}"/>
                </a:ext>
              </a:extLst>
            </p:cNvPr>
            <p:cNvSpPr/>
            <p:nvPr/>
          </p:nvSpPr>
          <p:spPr>
            <a:xfrm>
              <a:off x="4640758" y="3402901"/>
              <a:ext cx="619125" cy="361950"/>
            </a:xfrm>
            <a:custGeom>
              <a:avLst/>
              <a:gdLst>
                <a:gd name="connsiteX0" fmla="*/ 588467 w 619125"/>
                <a:gd name="connsiteY0" fmla="*/ 120491 h 361950"/>
                <a:gd name="connsiteX1" fmla="*/ 560844 w 619125"/>
                <a:gd name="connsiteY1" fmla="*/ 69437 h 361950"/>
                <a:gd name="connsiteX2" fmla="*/ 426542 w 619125"/>
                <a:gd name="connsiteY2" fmla="*/ 10478 h 361950"/>
                <a:gd name="connsiteX3" fmla="*/ 409683 w 619125"/>
                <a:gd name="connsiteY3" fmla="*/ 7144 h 361950"/>
                <a:gd name="connsiteX4" fmla="*/ 215849 w 619125"/>
                <a:gd name="connsiteY4" fmla="*/ 7144 h 361950"/>
                <a:gd name="connsiteX5" fmla="*/ 198704 w 619125"/>
                <a:gd name="connsiteY5" fmla="*/ 10287 h 361950"/>
                <a:gd name="connsiteX6" fmla="*/ 63639 w 619125"/>
                <a:gd name="connsiteY6" fmla="*/ 69437 h 361950"/>
                <a:gd name="connsiteX7" fmla="*/ 36017 w 619125"/>
                <a:gd name="connsiteY7" fmla="*/ 120491 h 361950"/>
                <a:gd name="connsiteX8" fmla="*/ 7442 w 619125"/>
                <a:gd name="connsiteY8" fmla="*/ 284226 h 361950"/>
                <a:gd name="connsiteX9" fmla="*/ 22491 w 619125"/>
                <a:gd name="connsiteY9" fmla="*/ 320231 h 361950"/>
                <a:gd name="connsiteX10" fmla="*/ 87738 w 619125"/>
                <a:gd name="connsiteY10" fmla="*/ 363284 h 361950"/>
                <a:gd name="connsiteX11" fmla="*/ 87738 w 619125"/>
                <a:gd name="connsiteY11" fmla="*/ 157067 h 361950"/>
                <a:gd name="connsiteX12" fmla="*/ 130980 w 619125"/>
                <a:gd name="connsiteY12" fmla="*/ 113823 h 361950"/>
                <a:gd name="connsiteX13" fmla="*/ 131267 w 619125"/>
                <a:gd name="connsiteY13" fmla="*/ 113824 h 361950"/>
                <a:gd name="connsiteX14" fmla="*/ 493217 w 619125"/>
                <a:gd name="connsiteY14" fmla="*/ 113824 h 361950"/>
                <a:gd name="connsiteX15" fmla="*/ 536461 w 619125"/>
                <a:gd name="connsiteY15" fmla="*/ 157067 h 361950"/>
                <a:gd name="connsiteX16" fmla="*/ 536461 w 619125"/>
                <a:gd name="connsiteY16" fmla="*/ 358045 h 361950"/>
                <a:gd name="connsiteX17" fmla="*/ 605231 w 619125"/>
                <a:gd name="connsiteY17" fmla="*/ 314897 h 361950"/>
                <a:gd name="connsiteX18" fmla="*/ 617042 w 619125"/>
                <a:gd name="connsiteY18" fmla="*/ 290132 h 361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619125" h="361950">
                  <a:moveTo>
                    <a:pt x="588467" y="120491"/>
                  </a:moveTo>
                  <a:cubicBezTo>
                    <a:pt x="585869" y="100650"/>
                    <a:pt x="576032" y="82467"/>
                    <a:pt x="560844" y="69437"/>
                  </a:cubicBezTo>
                  <a:cubicBezTo>
                    <a:pt x="520151" y="41572"/>
                    <a:pt x="474597" y="21574"/>
                    <a:pt x="426542" y="10478"/>
                  </a:cubicBezTo>
                  <a:cubicBezTo>
                    <a:pt x="421113" y="9239"/>
                    <a:pt x="415398" y="8192"/>
                    <a:pt x="409683" y="7144"/>
                  </a:cubicBezTo>
                  <a:cubicBezTo>
                    <a:pt x="350614" y="44992"/>
                    <a:pt x="274917" y="44992"/>
                    <a:pt x="215849" y="7144"/>
                  </a:cubicBezTo>
                  <a:lnTo>
                    <a:pt x="198704" y="10287"/>
                  </a:lnTo>
                  <a:cubicBezTo>
                    <a:pt x="150604" y="22054"/>
                    <a:pt x="104907" y="42066"/>
                    <a:pt x="63639" y="69437"/>
                  </a:cubicBezTo>
                  <a:cubicBezTo>
                    <a:pt x="46685" y="80296"/>
                    <a:pt x="39636" y="100489"/>
                    <a:pt x="36017" y="120491"/>
                  </a:cubicBezTo>
                  <a:lnTo>
                    <a:pt x="7442" y="284226"/>
                  </a:lnTo>
                  <a:cubicBezTo>
                    <a:pt x="5732" y="298045"/>
                    <a:pt x="11457" y="311738"/>
                    <a:pt x="22491" y="320231"/>
                  </a:cubicBezTo>
                  <a:lnTo>
                    <a:pt x="87738" y="363284"/>
                  </a:lnTo>
                  <a:lnTo>
                    <a:pt x="87738" y="157067"/>
                  </a:lnTo>
                  <a:cubicBezTo>
                    <a:pt x="87737" y="133184"/>
                    <a:pt x="107097" y="113824"/>
                    <a:pt x="130980" y="113823"/>
                  </a:cubicBezTo>
                  <a:cubicBezTo>
                    <a:pt x="131076" y="113823"/>
                    <a:pt x="131172" y="113823"/>
                    <a:pt x="131267" y="113824"/>
                  </a:cubicBezTo>
                  <a:lnTo>
                    <a:pt x="493217" y="113824"/>
                  </a:lnTo>
                  <a:cubicBezTo>
                    <a:pt x="517100" y="113824"/>
                    <a:pt x="536461" y="133184"/>
                    <a:pt x="536461" y="157067"/>
                  </a:cubicBezTo>
                  <a:lnTo>
                    <a:pt x="536461" y="358045"/>
                  </a:lnTo>
                  <a:lnTo>
                    <a:pt x="605231" y="314897"/>
                  </a:lnTo>
                  <a:cubicBezTo>
                    <a:pt x="613373" y="309399"/>
                    <a:pt x="617894" y="299918"/>
                    <a:pt x="617042" y="290132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422041"/>
              <a:endParaRPr kumimoji="0" lang="ja-JP" altLang="en-US" sz="1477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112" name="フリーフォーム: 図形 111">
              <a:extLst>
                <a:ext uri="{FF2B5EF4-FFF2-40B4-BE49-F238E27FC236}">
                  <a16:creationId xmlns:a16="http://schemas.microsoft.com/office/drawing/2014/main" id="{B336D706-7ADB-4FCF-BBD4-3A5738FB097C}"/>
                </a:ext>
              </a:extLst>
            </p:cNvPr>
            <p:cNvSpPr/>
            <p:nvPr/>
          </p:nvSpPr>
          <p:spPr>
            <a:xfrm>
              <a:off x="4667821" y="3528630"/>
              <a:ext cx="561975" cy="304800"/>
            </a:xfrm>
            <a:custGeom>
              <a:avLst/>
              <a:gdLst>
                <a:gd name="connsiteX0" fmla="*/ 490633 w 561975"/>
                <a:gd name="connsiteY0" fmla="*/ 268702 h 304800"/>
                <a:gd name="connsiteX1" fmla="*/ 490633 w 561975"/>
                <a:gd name="connsiteY1" fmla="*/ 31339 h 304800"/>
                <a:gd name="connsiteX2" fmla="*/ 466441 w 561975"/>
                <a:gd name="connsiteY2" fmla="*/ 7144 h 304800"/>
                <a:gd name="connsiteX3" fmla="*/ 466154 w 561975"/>
                <a:gd name="connsiteY3" fmla="*/ 7146 h 304800"/>
                <a:gd name="connsiteX4" fmla="*/ 104204 w 561975"/>
                <a:gd name="connsiteY4" fmla="*/ 7146 h 304800"/>
                <a:gd name="connsiteX5" fmla="*/ 80010 w 561975"/>
                <a:gd name="connsiteY5" fmla="*/ 31339 h 304800"/>
                <a:gd name="connsiteX6" fmla="*/ 80010 w 561975"/>
                <a:gd name="connsiteY6" fmla="*/ 268702 h 304800"/>
                <a:gd name="connsiteX7" fmla="*/ 7144 w 561975"/>
                <a:gd name="connsiteY7" fmla="*/ 268702 h 304800"/>
                <a:gd name="connsiteX8" fmla="*/ 7144 w 561975"/>
                <a:gd name="connsiteY8" fmla="*/ 280799 h 304800"/>
                <a:gd name="connsiteX9" fmla="*/ 31337 w 561975"/>
                <a:gd name="connsiteY9" fmla="*/ 304992 h 304800"/>
                <a:gd name="connsiteX10" fmla="*/ 539020 w 561975"/>
                <a:gd name="connsiteY10" fmla="*/ 304992 h 304800"/>
                <a:gd name="connsiteX11" fmla="*/ 563213 w 561975"/>
                <a:gd name="connsiteY11" fmla="*/ 280799 h 304800"/>
                <a:gd name="connsiteX12" fmla="*/ 563213 w 561975"/>
                <a:gd name="connsiteY12" fmla="*/ 268702 h 304800"/>
                <a:gd name="connsiteX13" fmla="*/ 235839 w 561975"/>
                <a:gd name="connsiteY13" fmla="*/ 189168 h 304800"/>
                <a:gd name="connsiteX14" fmla="*/ 222409 w 561975"/>
                <a:gd name="connsiteY14" fmla="*/ 202599 h 304800"/>
                <a:gd name="connsiteX15" fmla="*/ 168974 w 561975"/>
                <a:gd name="connsiteY15" fmla="*/ 149163 h 304800"/>
                <a:gd name="connsiteX16" fmla="*/ 222409 w 561975"/>
                <a:gd name="connsiteY16" fmla="*/ 95728 h 304800"/>
                <a:gd name="connsiteX17" fmla="*/ 235839 w 561975"/>
                <a:gd name="connsiteY17" fmla="*/ 109158 h 304800"/>
                <a:gd name="connsiteX18" fmla="*/ 195929 w 561975"/>
                <a:gd name="connsiteY18" fmla="*/ 149163 h 304800"/>
                <a:gd name="connsiteX19" fmla="*/ 271367 w 561975"/>
                <a:gd name="connsiteY19" fmla="*/ 209266 h 304800"/>
                <a:gd name="connsiteX20" fmla="*/ 253746 w 561975"/>
                <a:gd name="connsiteY20" fmla="*/ 201932 h 304800"/>
                <a:gd name="connsiteX21" fmla="*/ 298418 w 561975"/>
                <a:gd name="connsiteY21" fmla="*/ 94109 h 304800"/>
                <a:gd name="connsiteX22" fmla="*/ 315944 w 561975"/>
                <a:gd name="connsiteY22" fmla="*/ 101443 h 304800"/>
                <a:gd name="connsiteX23" fmla="*/ 347567 w 561975"/>
                <a:gd name="connsiteY23" fmla="*/ 202599 h 304800"/>
                <a:gd name="connsiteX24" fmla="*/ 334137 w 561975"/>
                <a:gd name="connsiteY24" fmla="*/ 189168 h 304800"/>
                <a:gd name="connsiteX25" fmla="*/ 374047 w 561975"/>
                <a:gd name="connsiteY25" fmla="*/ 149163 h 304800"/>
                <a:gd name="connsiteX26" fmla="*/ 334137 w 561975"/>
                <a:gd name="connsiteY26" fmla="*/ 109158 h 304800"/>
                <a:gd name="connsiteX27" fmla="*/ 347567 w 561975"/>
                <a:gd name="connsiteY27" fmla="*/ 95728 h 304800"/>
                <a:gd name="connsiteX28" fmla="*/ 401003 w 561975"/>
                <a:gd name="connsiteY28" fmla="*/ 149163 h 30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561975" h="304800">
                  <a:moveTo>
                    <a:pt x="490633" y="268702"/>
                  </a:moveTo>
                  <a:lnTo>
                    <a:pt x="490633" y="31339"/>
                  </a:lnTo>
                  <a:cubicBezTo>
                    <a:pt x="490634" y="17977"/>
                    <a:pt x="479803" y="7145"/>
                    <a:pt x="466441" y="7144"/>
                  </a:cubicBezTo>
                  <a:cubicBezTo>
                    <a:pt x="466345" y="7144"/>
                    <a:pt x="466250" y="7145"/>
                    <a:pt x="466154" y="7146"/>
                  </a:cubicBezTo>
                  <a:lnTo>
                    <a:pt x="104204" y="7146"/>
                  </a:lnTo>
                  <a:cubicBezTo>
                    <a:pt x="90842" y="7146"/>
                    <a:pt x="80010" y="17977"/>
                    <a:pt x="80010" y="31339"/>
                  </a:cubicBezTo>
                  <a:lnTo>
                    <a:pt x="80010" y="268702"/>
                  </a:lnTo>
                  <a:lnTo>
                    <a:pt x="7144" y="268702"/>
                  </a:lnTo>
                  <a:lnTo>
                    <a:pt x="7144" y="280799"/>
                  </a:lnTo>
                  <a:cubicBezTo>
                    <a:pt x="7196" y="294139"/>
                    <a:pt x="17997" y="304940"/>
                    <a:pt x="31337" y="304992"/>
                  </a:cubicBezTo>
                  <a:lnTo>
                    <a:pt x="539020" y="304992"/>
                  </a:lnTo>
                  <a:cubicBezTo>
                    <a:pt x="552360" y="304940"/>
                    <a:pt x="563161" y="294139"/>
                    <a:pt x="563213" y="280799"/>
                  </a:cubicBezTo>
                  <a:lnTo>
                    <a:pt x="563213" y="268702"/>
                  </a:lnTo>
                  <a:close/>
                  <a:moveTo>
                    <a:pt x="235839" y="189168"/>
                  </a:moveTo>
                  <a:lnTo>
                    <a:pt x="222409" y="202599"/>
                  </a:lnTo>
                  <a:lnTo>
                    <a:pt x="168974" y="149163"/>
                  </a:lnTo>
                  <a:lnTo>
                    <a:pt x="222409" y="95728"/>
                  </a:lnTo>
                  <a:lnTo>
                    <a:pt x="235839" y="109158"/>
                  </a:lnTo>
                  <a:lnTo>
                    <a:pt x="195929" y="149163"/>
                  </a:lnTo>
                  <a:close/>
                  <a:moveTo>
                    <a:pt x="271367" y="209266"/>
                  </a:moveTo>
                  <a:lnTo>
                    <a:pt x="253746" y="201932"/>
                  </a:lnTo>
                  <a:lnTo>
                    <a:pt x="298418" y="94109"/>
                  </a:lnTo>
                  <a:lnTo>
                    <a:pt x="315944" y="101443"/>
                  </a:lnTo>
                  <a:close/>
                  <a:moveTo>
                    <a:pt x="347567" y="202599"/>
                  </a:moveTo>
                  <a:lnTo>
                    <a:pt x="334137" y="189168"/>
                  </a:lnTo>
                  <a:lnTo>
                    <a:pt x="374047" y="149163"/>
                  </a:lnTo>
                  <a:lnTo>
                    <a:pt x="334137" y="109158"/>
                  </a:lnTo>
                  <a:lnTo>
                    <a:pt x="347567" y="95728"/>
                  </a:lnTo>
                  <a:lnTo>
                    <a:pt x="401003" y="1491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422041"/>
              <a:endParaRPr kumimoji="0" lang="ja-JP" altLang="en-US" sz="1477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  <p:cxnSp>
        <p:nvCxnSpPr>
          <p:cNvPr id="113" name="直線矢印コネクタ 112">
            <a:extLst>
              <a:ext uri="{FF2B5EF4-FFF2-40B4-BE49-F238E27FC236}">
                <a16:creationId xmlns:a16="http://schemas.microsoft.com/office/drawing/2014/main" id="{8978DA62-CAD6-47A6-96B5-E97B674E7AF8}"/>
              </a:ext>
            </a:extLst>
          </p:cNvPr>
          <p:cNvCxnSpPr>
            <a:cxnSpLocks/>
          </p:cNvCxnSpPr>
          <p:nvPr/>
        </p:nvCxnSpPr>
        <p:spPr>
          <a:xfrm flipH="1">
            <a:off x="1670843" y="3065630"/>
            <a:ext cx="659398" cy="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headEnd type="arrow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直線矢印コネクタ 128">
            <a:extLst>
              <a:ext uri="{FF2B5EF4-FFF2-40B4-BE49-F238E27FC236}">
                <a16:creationId xmlns:a16="http://schemas.microsoft.com/office/drawing/2014/main" id="{AEF4EDF1-B40B-4DC0-AA2A-E7B24980D0F9}"/>
              </a:ext>
            </a:extLst>
          </p:cNvPr>
          <p:cNvCxnSpPr>
            <a:cxnSpLocks/>
          </p:cNvCxnSpPr>
          <p:nvPr/>
        </p:nvCxnSpPr>
        <p:spPr>
          <a:xfrm flipH="1">
            <a:off x="1703666" y="4109824"/>
            <a:ext cx="626575" cy="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headEnd type="arrow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0" name="図 129">
            <a:extLst>
              <a:ext uri="{FF2B5EF4-FFF2-40B4-BE49-F238E27FC236}">
                <a16:creationId xmlns:a16="http://schemas.microsoft.com/office/drawing/2014/main" id="{8AFE9227-9AD0-4952-9596-5E363CF5213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2689" y="2677699"/>
            <a:ext cx="1067284" cy="641984"/>
          </a:xfrm>
          <a:prstGeom prst="rect">
            <a:avLst/>
          </a:prstGeom>
        </p:spPr>
      </p:pic>
      <p:grpSp>
        <p:nvGrpSpPr>
          <p:cNvPr id="131" name="グラフィックス 109" descr="プログラマー">
            <a:extLst>
              <a:ext uri="{FF2B5EF4-FFF2-40B4-BE49-F238E27FC236}">
                <a16:creationId xmlns:a16="http://schemas.microsoft.com/office/drawing/2014/main" id="{7EF8E29B-E06D-4247-8F51-55A2F8EF2BAB}"/>
              </a:ext>
            </a:extLst>
          </p:cNvPr>
          <p:cNvGrpSpPr/>
          <p:nvPr/>
        </p:nvGrpSpPr>
        <p:grpSpPr>
          <a:xfrm>
            <a:off x="8366927" y="3037927"/>
            <a:ext cx="359316" cy="393674"/>
            <a:chOff x="4495800" y="2971800"/>
            <a:chExt cx="914400" cy="914400"/>
          </a:xfrm>
        </p:grpSpPr>
        <p:sp>
          <p:nvSpPr>
            <p:cNvPr id="132" name="フリーフォーム: 図形 131">
              <a:extLst>
                <a:ext uri="{FF2B5EF4-FFF2-40B4-BE49-F238E27FC236}">
                  <a16:creationId xmlns:a16="http://schemas.microsoft.com/office/drawing/2014/main" id="{25EFB295-2DB0-48C2-ACA9-CABC6810003F}"/>
                </a:ext>
              </a:extLst>
            </p:cNvPr>
            <p:cNvSpPr/>
            <p:nvPr/>
          </p:nvSpPr>
          <p:spPr>
            <a:xfrm>
              <a:off x="4793456" y="3098006"/>
              <a:ext cx="314325" cy="314325"/>
            </a:xfrm>
            <a:custGeom>
              <a:avLst/>
              <a:gdLst>
                <a:gd name="connsiteX0" fmla="*/ 311944 w 314325"/>
                <a:gd name="connsiteY0" fmla="*/ 159544 h 314325"/>
                <a:gd name="connsiteX1" fmla="*/ 159544 w 314325"/>
                <a:gd name="connsiteY1" fmla="*/ 311944 h 314325"/>
                <a:gd name="connsiteX2" fmla="*/ 7144 w 314325"/>
                <a:gd name="connsiteY2" fmla="*/ 159544 h 314325"/>
                <a:gd name="connsiteX3" fmla="*/ 159544 w 314325"/>
                <a:gd name="connsiteY3" fmla="*/ 7144 h 314325"/>
                <a:gd name="connsiteX4" fmla="*/ 311944 w 314325"/>
                <a:gd name="connsiteY4" fmla="*/ 159544 h 314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4325" h="314325">
                  <a:moveTo>
                    <a:pt x="311944" y="159544"/>
                  </a:moveTo>
                  <a:cubicBezTo>
                    <a:pt x="311944" y="243712"/>
                    <a:pt x="243712" y="311944"/>
                    <a:pt x="159544" y="311944"/>
                  </a:cubicBezTo>
                  <a:cubicBezTo>
                    <a:pt x="75376" y="311944"/>
                    <a:pt x="7144" y="243712"/>
                    <a:pt x="7144" y="159544"/>
                  </a:cubicBezTo>
                  <a:cubicBezTo>
                    <a:pt x="7144" y="75376"/>
                    <a:pt x="75376" y="7144"/>
                    <a:pt x="159544" y="7144"/>
                  </a:cubicBezTo>
                  <a:cubicBezTo>
                    <a:pt x="243712" y="7144"/>
                    <a:pt x="311944" y="75376"/>
                    <a:pt x="311944" y="159544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422041"/>
              <a:endParaRPr kumimoji="0" lang="ja-JP" altLang="en-US" sz="1477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133" name="フリーフォーム: 図形 132">
              <a:extLst>
                <a:ext uri="{FF2B5EF4-FFF2-40B4-BE49-F238E27FC236}">
                  <a16:creationId xmlns:a16="http://schemas.microsoft.com/office/drawing/2014/main" id="{25C6856C-DA30-4159-95CD-3B0841D24959}"/>
                </a:ext>
              </a:extLst>
            </p:cNvPr>
            <p:cNvSpPr/>
            <p:nvPr/>
          </p:nvSpPr>
          <p:spPr>
            <a:xfrm>
              <a:off x="4640758" y="3402901"/>
              <a:ext cx="619125" cy="361950"/>
            </a:xfrm>
            <a:custGeom>
              <a:avLst/>
              <a:gdLst>
                <a:gd name="connsiteX0" fmla="*/ 588467 w 619125"/>
                <a:gd name="connsiteY0" fmla="*/ 120491 h 361950"/>
                <a:gd name="connsiteX1" fmla="*/ 560844 w 619125"/>
                <a:gd name="connsiteY1" fmla="*/ 69437 h 361950"/>
                <a:gd name="connsiteX2" fmla="*/ 426542 w 619125"/>
                <a:gd name="connsiteY2" fmla="*/ 10478 h 361950"/>
                <a:gd name="connsiteX3" fmla="*/ 409683 w 619125"/>
                <a:gd name="connsiteY3" fmla="*/ 7144 h 361950"/>
                <a:gd name="connsiteX4" fmla="*/ 215849 w 619125"/>
                <a:gd name="connsiteY4" fmla="*/ 7144 h 361950"/>
                <a:gd name="connsiteX5" fmla="*/ 198704 w 619125"/>
                <a:gd name="connsiteY5" fmla="*/ 10287 h 361950"/>
                <a:gd name="connsiteX6" fmla="*/ 63639 w 619125"/>
                <a:gd name="connsiteY6" fmla="*/ 69437 h 361950"/>
                <a:gd name="connsiteX7" fmla="*/ 36017 w 619125"/>
                <a:gd name="connsiteY7" fmla="*/ 120491 h 361950"/>
                <a:gd name="connsiteX8" fmla="*/ 7442 w 619125"/>
                <a:gd name="connsiteY8" fmla="*/ 284226 h 361950"/>
                <a:gd name="connsiteX9" fmla="*/ 22491 w 619125"/>
                <a:gd name="connsiteY9" fmla="*/ 320231 h 361950"/>
                <a:gd name="connsiteX10" fmla="*/ 87738 w 619125"/>
                <a:gd name="connsiteY10" fmla="*/ 363284 h 361950"/>
                <a:gd name="connsiteX11" fmla="*/ 87738 w 619125"/>
                <a:gd name="connsiteY11" fmla="*/ 157067 h 361950"/>
                <a:gd name="connsiteX12" fmla="*/ 130980 w 619125"/>
                <a:gd name="connsiteY12" fmla="*/ 113823 h 361950"/>
                <a:gd name="connsiteX13" fmla="*/ 131267 w 619125"/>
                <a:gd name="connsiteY13" fmla="*/ 113824 h 361950"/>
                <a:gd name="connsiteX14" fmla="*/ 493217 w 619125"/>
                <a:gd name="connsiteY14" fmla="*/ 113824 h 361950"/>
                <a:gd name="connsiteX15" fmla="*/ 536461 w 619125"/>
                <a:gd name="connsiteY15" fmla="*/ 157067 h 361950"/>
                <a:gd name="connsiteX16" fmla="*/ 536461 w 619125"/>
                <a:gd name="connsiteY16" fmla="*/ 358045 h 361950"/>
                <a:gd name="connsiteX17" fmla="*/ 605231 w 619125"/>
                <a:gd name="connsiteY17" fmla="*/ 314897 h 361950"/>
                <a:gd name="connsiteX18" fmla="*/ 617042 w 619125"/>
                <a:gd name="connsiteY18" fmla="*/ 290132 h 361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619125" h="361950">
                  <a:moveTo>
                    <a:pt x="588467" y="120491"/>
                  </a:moveTo>
                  <a:cubicBezTo>
                    <a:pt x="585869" y="100650"/>
                    <a:pt x="576032" y="82467"/>
                    <a:pt x="560844" y="69437"/>
                  </a:cubicBezTo>
                  <a:cubicBezTo>
                    <a:pt x="520151" y="41572"/>
                    <a:pt x="474597" y="21574"/>
                    <a:pt x="426542" y="10478"/>
                  </a:cubicBezTo>
                  <a:cubicBezTo>
                    <a:pt x="421113" y="9239"/>
                    <a:pt x="415398" y="8192"/>
                    <a:pt x="409683" y="7144"/>
                  </a:cubicBezTo>
                  <a:cubicBezTo>
                    <a:pt x="350614" y="44992"/>
                    <a:pt x="274917" y="44992"/>
                    <a:pt x="215849" y="7144"/>
                  </a:cubicBezTo>
                  <a:lnTo>
                    <a:pt x="198704" y="10287"/>
                  </a:lnTo>
                  <a:cubicBezTo>
                    <a:pt x="150604" y="22054"/>
                    <a:pt x="104907" y="42066"/>
                    <a:pt x="63639" y="69437"/>
                  </a:cubicBezTo>
                  <a:cubicBezTo>
                    <a:pt x="46685" y="80296"/>
                    <a:pt x="39636" y="100489"/>
                    <a:pt x="36017" y="120491"/>
                  </a:cubicBezTo>
                  <a:lnTo>
                    <a:pt x="7442" y="284226"/>
                  </a:lnTo>
                  <a:cubicBezTo>
                    <a:pt x="5732" y="298045"/>
                    <a:pt x="11457" y="311738"/>
                    <a:pt x="22491" y="320231"/>
                  </a:cubicBezTo>
                  <a:lnTo>
                    <a:pt x="87738" y="363284"/>
                  </a:lnTo>
                  <a:lnTo>
                    <a:pt x="87738" y="157067"/>
                  </a:lnTo>
                  <a:cubicBezTo>
                    <a:pt x="87737" y="133184"/>
                    <a:pt x="107097" y="113824"/>
                    <a:pt x="130980" y="113823"/>
                  </a:cubicBezTo>
                  <a:cubicBezTo>
                    <a:pt x="131076" y="113823"/>
                    <a:pt x="131172" y="113823"/>
                    <a:pt x="131267" y="113824"/>
                  </a:cubicBezTo>
                  <a:lnTo>
                    <a:pt x="493217" y="113824"/>
                  </a:lnTo>
                  <a:cubicBezTo>
                    <a:pt x="517100" y="113824"/>
                    <a:pt x="536461" y="133184"/>
                    <a:pt x="536461" y="157067"/>
                  </a:cubicBezTo>
                  <a:lnTo>
                    <a:pt x="536461" y="358045"/>
                  </a:lnTo>
                  <a:lnTo>
                    <a:pt x="605231" y="314897"/>
                  </a:lnTo>
                  <a:cubicBezTo>
                    <a:pt x="613373" y="309399"/>
                    <a:pt x="617894" y="299918"/>
                    <a:pt x="617042" y="290132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422041"/>
              <a:endParaRPr kumimoji="0" lang="ja-JP" altLang="en-US" sz="1477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134" name="フリーフォーム: 図形 133">
              <a:extLst>
                <a:ext uri="{FF2B5EF4-FFF2-40B4-BE49-F238E27FC236}">
                  <a16:creationId xmlns:a16="http://schemas.microsoft.com/office/drawing/2014/main" id="{AC50D67A-6C4E-443D-BD3E-80208A56FA02}"/>
                </a:ext>
              </a:extLst>
            </p:cNvPr>
            <p:cNvSpPr/>
            <p:nvPr/>
          </p:nvSpPr>
          <p:spPr>
            <a:xfrm>
              <a:off x="4667821" y="3528630"/>
              <a:ext cx="561975" cy="304800"/>
            </a:xfrm>
            <a:custGeom>
              <a:avLst/>
              <a:gdLst>
                <a:gd name="connsiteX0" fmla="*/ 490633 w 561975"/>
                <a:gd name="connsiteY0" fmla="*/ 268702 h 304800"/>
                <a:gd name="connsiteX1" fmla="*/ 490633 w 561975"/>
                <a:gd name="connsiteY1" fmla="*/ 31339 h 304800"/>
                <a:gd name="connsiteX2" fmla="*/ 466441 w 561975"/>
                <a:gd name="connsiteY2" fmla="*/ 7144 h 304800"/>
                <a:gd name="connsiteX3" fmla="*/ 466154 w 561975"/>
                <a:gd name="connsiteY3" fmla="*/ 7146 h 304800"/>
                <a:gd name="connsiteX4" fmla="*/ 104204 w 561975"/>
                <a:gd name="connsiteY4" fmla="*/ 7146 h 304800"/>
                <a:gd name="connsiteX5" fmla="*/ 80010 w 561975"/>
                <a:gd name="connsiteY5" fmla="*/ 31339 h 304800"/>
                <a:gd name="connsiteX6" fmla="*/ 80010 w 561975"/>
                <a:gd name="connsiteY6" fmla="*/ 268702 h 304800"/>
                <a:gd name="connsiteX7" fmla="*/ 7144 w 561975"/>
                <a:gd name="connsiteY7" fmla="*/ 268702 h 304800"/>
                <a:gd name="connsiteX8" fmla="*/ 7144 w 561975"/>
                <a:gd name="connsiteY8" fmla="*/ 280799 h 304800"/>
                <a:gd name="connsiteX9" fmla="*/ 31337 w 561975"/>
                <a:gd name="connsiteY9" fmla="*/ 304992 h 304800"/>
                <a:gd name="connsiteX10" fmla="*/ 539020 w 561975"/>
                <a:gd name="connsiteY10" fmla="*/ 304992 h 304800"/>
                <a:gd name="connsiteX11" fmla="*/ 563213 w 561975"/>
                <a:gd name="connsiteY11" fmla="*/ 280799 h 304800"/>
                <a:gd name="connsiteX12" fmla="*/ 563213 w 561975"/>
                <a:gd name="connsiteY12" fmla="*/ 268702 h 304800"/>
                <a:gd name="connsiteX13" fmla="*/ 235839 w 561975"/>
                <a:gd name="connsiteY13" fmla="*/ 189168 h 304800"/>
                <a:gd name="connsiteX14" fmla="*/ 222409 w 561975"/>
                <a:gd name="connsiteY14" fmla="*/ 202599 h 304800"/>
                <a:gd name="connsiteX15" fmla="*/ 168974 w 561975"/>
                <a:gd name="connsiteY15" fmla="*/ 149163 h 304800"/>
                <a:gd name="connsiteX16" fmla="*/ 222409 w 561975"/>
                <a:gd name="connsiteY16" fmla="*/ 95728 h 304800"/>
                <a:gd name="connsiteX17" fmla="*/ 235839 w 561975"/>
                <a:gd name="connsiteY17" fmla="*/ 109158 h 304800"/>
                <a:gd name="connsiteX18" fmla="*/ 195929 w 561975"/>
                <a:gd name="connsiteY18" fmla="*/ 149163 h 304800"/>
                <a:gd name="connsiteX19" fmla="*/ 271367 w 561975"/>
                <a:gd name="connsiteY19" fmla="*/ 209266 h 304800"/>
                <a:gd name="connsiteX20" fmla="*/ 253746 w 561975"/>
                <a:gd name="connsiteY20" fmla="*/ 201932 h 304800"/>
                <a:gd name="connsiteX21" fmla="*/ 298418 w 561975"/>
                <a:gd name="connsiteY21" fmla="*/ 94109 h 304800"/>
                <a:gd name="connsiteX22" fmla="*/ 315944 w 561975"/>
                <a:gd name="connsiteY22" fmla="*/ 101443 h 304800"/>
                <a:gd name="connsiteX23" fmla="*/ 347567 w 561975"/>
                <a:gd name="connsiteY23" fmla="*/ 202599 h 304800"/>
                <a:gd name="connsiteX24" fmla="*/ 334137 w 561975"/>
                <a:gd name="connsiteY24" fmla="*/ 189168 h 304800"/>
                <a:gd name="connsiteX25" fmla="*/ 374047 w 561975"/>
                <a:gd name="connsiteY25" fmla="*/ 149163 h 304800"/>
                <a:gd name="connsiteX26" fmla="*/ 334137 w 561975"/>
                <a:gd name="connsiteY26" fmla="*/ 109158 h 304800"/>
                <a:gd name="connsiteX27" fmla="*/ 347567 w 561975"/>
                <a:gd name="connsiteY27" fmla="*/ 95728 h 304800"/>
                <a:gd name="connsiteX28" fmla="*/ 401003 w 561975"/>
                <a:gd name="connsiteY28" fmla="*/ 149163 h 30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561975" h="304800">
                  <a:moveTo>
                    <a:pt x="490633" y="268702"/>
                  </a:moveTo>
                  <a:lnTo>
                    <a:pt x="490633" y="31339"/>
                  </a:lnTo>
                  <a:cubicBezTo>
                    <a:pt x="490634" y="17977"/>
                    <a:pt x="479803" y="7145"/>
                    <a:pt x="466441" y="7144"/>
                  </a:cubicBezTo>
                  <a:cubicBezTo>
                    <a:pt x="466345" y="7144"/>
                    <a:pt x="466250" y="7145"/>
                    <a:pt x="466154" y="7146"/>
                  </a:cubicBezTo>
                  <a:lnTo>
                    <a:pt x="104204" y="7146"/>
                  </a:lnTo>
                  <a:cubicBezTo>
                    <a:pt x="90842" y="7146"/>
                    <a:pt x="80010" y="17977"/>
                    <a:pt x="80010" y="31339"/>
                  </a:cubicBezTo>
                  <a:lnTo>
                    <a:pt x="80010" y="268702"/>
                  </a:lnTo>
                  <a:lnTo>
                    <a:pt x="7144" y="268702"/>
                  </a:lnTo>
                  <a:lnTo>
                    <a:pt x="7144" y="280799"/>
                  </a:lnTo>
                  <a:cubicBezTo>
                    <a:pt x="7196" y="294139"/>
                    <a:pt x="17997" y="304940"/>
                    <a:pt x="31337" y="304992"/>
                  </a:cubicBezTo>
                  <a:lnTo>
                    <a:pt x="539020" y="304992"/>
                  </a:lnTo>
                  <a:cubicBezTo>
                    <a:pt x="552360" y="304940"/>
                    <a:pt x="563161" y="294139"/>
                    <a:pt x="563213" y="280799"/>
                  </a:cubicBezTo>
                  <a:lnTo>
                    <a:pt x="563213" y="268702"/>
                  </a:lnTo>
                  <a:close/>
                  <a:moveTo>
                    <a:pt x="235839" y="189168"/>
                  </a:moveTo>
                  <a:lnTo>
                    <a:pt x="222409" y="202599"/>
                  </a:lnTo>
                  <a:lnTo>
                    <a:pt x="168974" y="149163"/>
                  </a:lnTo>
                  <a:lnTo>
                    <a:pt x="222409" y="95728"/>
                  </a:lnTo>
                  <a:lnTo>
                    <a:pt x="235839" y="109158"/>
                  </a:lnTo>
                  <a:lnTo>
                    <a:pt x="195929" y="149163"/>
                  </a:lnTo>
                  <a:close/>
                  <a:moveTo>
                    <a:pt x="271367" y="209266"/>
                  </a:moveTo>
                  <a:lnTo>
                    <a:pt x="253746" y="201932"/>
                  </a:lnTo>
                  <a:lnTo>
                    <a:pt x="298418" y="94109"/>
                  </a:lnTo>
                  <a:lnTo>
                    <a:pt x="315944" y="101443"/>
                  </a:lnTo>
                  <a:close/>
                  <a:moveTo>
                    <a:pt x="347567" y="202599"/>
                  </a:moveTo>
                  <a:lnTo>
                    <a:pt x="334137" y="189168"/>
                  </a:lnTo>
                  <a:lnTo>
                    <a:pt x="374047" y="149163"/>
                  </a:lnTo>
                  <a:lnTo>
                    <a:pt x="334137" y="109158"/>
                  </a:lnTo>
                  <a:lnTo>
                    <a:pt x="347567" y="95728"/>
                  </a:lnTo>
                  <a:lnTo>
                    <a:pt x="401003" y="1491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422041"/>
              <a:endParaRPr kumimoji="0" lang="ja-JP" altLang="en-US" sz="1477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  <p:cxnSp>
        <p:nvCxnSpPr>
          <p:cNvPr id="138" name="直線矢印コネクタ 137">
            <a:extLst>
              <a:ext uri="{FF2B5EF4-FFF2-40B4-BE49-F238E27FC236}">
                <a16:creationId xmlns:a16="http://schemas.microsoft.com/office/drawing/2014/main" id="{36047FE8-27E8-4DF5-97E3-7F27EB93E250}"/>
              </a:ext>
            </a:extLst>
          </p:cNvPr>
          <p:cNvCxnSpPr>
            <a:cxnSpLocks/>
          </p:cNvCxnSpPr>
          <p:nvPr/>
        </p:nvCxnSpPr>
        <p:spPr>
          <a:xfrm>
            <a:off x="6767876" y="2940432"/>
            <a:ext cx="598220" cy="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headEnd type="arrow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8" name="図 157">
            <a:extLst>
              <a:ext uri="{FF2B5EF4-FFF2-40B4-BE49-F238E27FC236}">
                <a16:creationId xmlns:a16="http://schemas.microsoft.com/office/drawing/2014/main" id="{022372A2-9E2E-44D4-B39F-67ACDB0E91A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5379" y="3875973"/>
            <a:ext cx="1067284" cy="641984"/>
          </a:xfrm>
          <a:prstGeom prst="rect">
            <a:avLst/>
          </a:prstGeom>
        </p:spPr>
      </p:pic>
      <p:grpSp>
        <p:nvGrpSpPr>
          <p:cNvPr id="174" name="グラフィックス 109" descr="プログラマー">
            <a:extLst>
              <a:ext uri="{FF2B5EF4-FFF2-40B4-BE49-F238E27FC236}">
                <a16:creationId xmlns:a16="http://schemas.microsoft.com/office/drawing/2014/main" id="{31A2639F-C2E0-45AE-98BC-13EDA7D620EA}"/>
              </a:ext>
            </a:extLst>
          </p:cNvPr>
          <p:cNvGrpSpPr/>
          <p:nvPr/>
        </p:nvGrpSpPr>
        <p:grpSpPr>
          <a:xfrm>
            <a:off x="8330333" y="4147866"/>
            <a:ext cx="359316" cy="393674"/>
            <a:chOff x="4495800" y="2971800"/>
            <a:chExt cx="914400" cy="914400"/>
          </a:xfrm>
        </p:grpSpPr>
        <p:sp>
          <p:nvSpPr>
            <p:cNvPr id="175" name="フリーフォーム: 図形 174">
              <a:extLst>
                <a:ext uri="{FF2B5EF4-FFF2-40B4-BE49-F238E27FC236}">
                  <a16:creationId xmlns:a16="http://schemas.microsoft.com/office/drawing/2014/main" id="{F2EF8A7A-6EDE-408E-82C7-CDA533A9D029}"/>
                </a:ext>
              </a:extLst>
            </p:cNvPr>
            <p:cNvSpPr/>
            <p:nvPr/>
          </p:nvSpPr>
          <p:spPr>
            <a:xfrm>
              <a:off x="4793456" y="3098006"/>
              <a:ext cx="314325" cy="314325"/>
            </a:xfrm>
            <a:custGeom>
              <a:avLst/>
              <a:gdLst>
                <a:gd name="connsiteX0" fmla="*/ 311944 w 314325"/>
                <a:gd name="connsiteY0" fmla="*/ 159544 h 314325"/>
                <a:gd name="connsiteX1" fmla="*/ 159544 w 314325"/>
                <a:gd name="connsiteY1" fmla="*/ 311944 h 314325"/>
                <a:gd name="connsiteX2" fmla="*/ 7144 w 314325"/>
                <a:gd name="connsiteY2" fmla="*/ 159544 h 314325"/>
                <a:gd name="connsiteX3" fmla="*/ 159544 w 314325"/>
                <a:gd name="connsiteY3" fmla="*/ 7144 h 314325"/>
                <a:gd name="connsiteX4" fmla="*/ 311944 w 314325"/>
                <a:gd name="connsiteY4" fmla="*/ 159544 h 314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4325" h="314325">
                  <a:moveTo>
                    <a:pt x="311944" y="159544"/>
                  </a:moveTo>
                  <a:cubicBezTo>
                    <a:pt x="311944" y="243712"/>
                    <a:pt x="243712" y="311944"/>
                    <a:pt x="159544" y="311944"/>
                  </a:cubicBezTo>
                  <a:cubicBezTo>
                    <a:pt x="75376" y="311944"/>
                    <a:pt x="7144" y="243712"/>
                    <a:pt x="7144" y="159544"/>
                  </a:cubicBezTo>
                  <a:cubicBezTo>
                    <a:pt x="7144" y="75376"/>
                    <a:pt x="75376" y="7144"/>
                    <a:pt x="159544" y="7144"/>
                  </a:cubicBezTo>
                  <a:cubicBezTo>
                    <a:pt x="243712" y="7144"/>
                    <a:pt x="311944" y="75376"/>
                    <a:pt x="311944" y="159544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422041"/>
              <a:endParaRPr kumimoji="0" lang="ja-JP" altLang="en-US" sz="1477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177" name="フリーフォーム: 図形 176">
              <a:extLst>
                <a:ext uri="{FF2B5EF4-FFF2-40B4-BE49-F238E27FC236}">
                  <a16:creationId xmlns:a16="http://schemas.microsoft.com/office/drawing/2014/main" id="{76A67F31-4883-4FF0-AF75-76E1A1FA2164}"/>
                </a:ext>
              </a:extLst>
            </p:cNvPr>
            <p:cNvSpPr/>
            <p:nvPr/>
          </p:nvSpPr>
          <p:spPr>
            <a:xfrm>
              <a:off x="4640758" y="3402901"/>
              <a:ext cx="619125" cy="361950"/>
            </a:xfrm>
            <a:custGeom>
              <a:avLst/>
              <a:gdLst>
                <a:gd name="connsiteX0" fmla="*/ 588467 w 619125"/>
                <a:gd name="connsiteY0" fmla="*/ 120491 h 361950"/>
                <a:gd name="connsiteX1" fmla="*/ 560844 w 619125"/>
                <a:gd name="connsiteY1" fmla="*/ 69437 h 361950"/>
                <a:gd name="connsiteX2" fmla="*/ 426542 w 619125"/>
                <a:gd name="connsiteY2" fmla="*/ 10478 h 361950"/>
                <a:gd name="connsiteX3" fmla="*/ 409683 w 619125"/>
                <a:gd name="connsiteY3" fmla="*/ 7144 h 361950"/>
                <a:gd name="connsiteX4" fmla="*/ 215849 w 619125"/>
                <a:gd name="connsiteY4" fmla="*/ 7144 h 361950"/>
                <a:gd name="connsiteX5" fmla="*/ 198704 w 619125"/>
                <a:gd name="connsiteY5" fmla="*/ 10287 h 361950"/>
                <a:gd name="connsiteX6" fmla="*/ 63639 w 619125"/>
                <a:gd name="connsiteY6" fmla="*/ 69437 h 361950"/>
                <a:gd name="connsiteX7" fmla="*/ 36017 w 619125"/>
                <a:gd name="connsiteY7" fmla="*/ 120491 h 361950"/>
                <a:gd name="connsiteX8" fmla="*/ 7442 w 619125"/>
                <a:gd name="connsiteY8" fmla="*/ 284226 h 361950"/>
                <a:gd name="connsiteX9" fmla="*/ 22491 w 619125"/>
                <a:gd name="connsiteY9" fmla="*/ 320231 h 361950"/>
                <a:gd name="connsiteX10" fmla="*/ 87738 w 619125"/>
                <a:gd name="connsiteY10" fmla="*/ 363284 h 361950"/>
                <a:gd name="connsiteX11" fmla="*/ 87738 w 619125"/>
                <a:gd name="connsiteY11" fmla="*/ 157067 h 361950"/>
                <a:gd name="connsiteX12" fmla="*/ 130980 w 619125"/>
                <a:gd name="connsiteY12" fmla="*/ 113823 h 361950"/>
                <a:gd name="connsiteX13" fmla="*/ 131267 w 619125"/>
                <a:gd name="connsiteY13" fmla="*/ 113824 h 361950"/>
                <a:gd name="connsiteX14" fmla="*/ 493217 w 619125"/>
                <a:gd name="connsiteY14" fmla="*/ 113824 h 361950"/>
                <a:gd name="connsiteX15" fmla="*/ 536461 w 619125"/>
                <a:gd name="connsiteY15" fmla="*/ 157067 h 361950"/>
                <a:gd name="connsiteX16" fmla="*/ 536461 w 619125"/>
                <a:gd name="connsiteY16" fmla="*/ 358045 h 361950"/>
                <a:gd name="connsiteX17" fmla="*/ 605231 w 619125"/>
                <a:gd name="connsiteY17" fmla="*/ 314897 h 361950"/>
                <a:gd name="connsiteX18" fmla="*/ 617042 w 619125"/>
                <a:gd name="connsiteY18" fmla="*/ 290132 h 361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619125" h="361950">
                  <a:moveTo>
                    <a:pt x="588467" y="120491"/>
                  </a:moveTo>
                  <a:cubicBezTo>
                    <a:pt x="585869" y="100650"/>
                    <a:pt x="576032" y="82467"/>
                    <a:pt x="560844" y="69437"/>
                  </a:cubicBezTo>
                  <a:cubicBezTo>
                    <a:pt x="520151" y="41572"/>
                    <a:pt x="474597" y="21574"/>
                    <a:pt x="426542" y="10478"/>
                  </a:cubicBezTo>
                  <a:cubicBezTo>
                    <a:pt x="421113" y="9239"/>
                    <a:pt x="415398" y="8192"/>
                    <a:pt x="409683" y="7144"/>
                  </a:cubicBezTo>
                  <a:cubicBezTo>
                    <a:pt x="350614" y="44992"/>
                    <a:pt x="274917" y="44992"/>
                    <a:pt x="215849" y="7144"/>
                  </a:cubicBezTo>
                  <a:lnTo>
                    <a:pt x="198704" y="10287"/>
                  </a:lnTo>
                  <a:cubicBezTo>
                    <a:pt x="150604" y="22054"/>
                    <a:pt x="104907" y="42066"/>
                    <a:pt x="63639" y="69437"/>
                  </a:cubicBezTo>
                  <a:cubicBezTo>
                    <a:pt x="46685" y="80296"/>
                    <a:pt x="39636" y="100489"/>
                    <a:pt x="36017" y="120491"/>
                  </a:cubicBezTo>
                  <a:lnTo>
                    <a:pt x="7442" y="284226"/>
                  </a:lnTo>
                  <a:cubicBezTo>
                    <a:pt x="5732" y="298045"/>
                    <a:pt x="11457" y="311738"/>
                    <a:pt x="22491" y="320231"/>
                  </a:cubicBezTo>
                  <a:lnTo>
                    <a:pt x="87738" y="363284"/>
                  </a:lnTo>
                  <a:lnTo>
                    <a:pt x="87738" y="157067"/>
                  </a:lnTo>
                  <a:cubicBezTo>
                    <a:pt x="87737" y="133184"/>
                    <a:pt x="107097" y="113824"/>
                    <a:pt x="130980" y="113823"/>
                  </a:cubicBezTo>
                  <a:cubicBezTo>
                    <a:pt x="131076" y="113823"/>
                    <a:pt x="131172" y="113823"/>
                    <a:pt x="131267" y="113824"/>
                  </a:cubicBezTo>
                  <a:lnTo>
                    <a:pt x="493217" y="113824"/>
                  </a:lnTo>
                  <a:cubicBezTo>
                    <a:pt x="517100" y="113824"/>
                    <a:pt x="536461" y="133184"/>
                    <a:pt x="536461" y="157067"/>
                  </a:cubicBezTo>
                  <a:lnTo>
                    <a:pt x="536461" y="358045"/>
                  </a:lnTo>
                  <a:lnTo>
                    <a:pt x="605231" y="314897"/>
                  </a:lnTo>
                  <a:cubicBezTo>
                    <a:pt x="613373" y="309399"/>
                    <a:pt x="617894" y="299918"/>
                    <a:pt x="617042" y="290132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422041"/>
              <a:endParaRPr kumimoji="0" lang="ja-JP" altLang="en-US" sz="1477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184" name="フリーフォーム: 図形 183">
              <a:extLst>
                <a:ext uri="{FF2B5EF4-FFF2-40B4-BE49-F238E27FC236}">
                  <a16:creationId xmlns:a16="http://schemas.microsoft.com/office/drawing/2014/main" id="{831DC022-FE63-434A-B47E-7E155AB2FABF}"/>
                </a:ext>
              </a:extLst>
            </p:cNvPr>
            <p:cNvSpPr/>
            <p:nvPr/>
          </p:nvSpPr>
          <p:spPr>
            <a:xfrm>
              <a:off x="4667821" y="3528630"/>
              <a:ext cx="561975" cy="304800"/>
            </a:xfrm>
            <a:custGeom>
              <a:avLst/>
              <a:gdLst>
                <a:gd name="connsiteX0" fmla="*/ 490633 w 561975"/>
                <a:gd name="connsiteY0" fmla="*/ 268702 h 304800"/>
                <a:gd name="connsiteX1" fmla="*/ 490633 w 561975"/>
                <a:gd name="connsiteY1" fmla="*/ 31339 h 304800"/>
                <a:gd name="connsiteX2" fmla="*/ 466441 w 561975"/>
                <a:gd name="connsiteY2" fmla="*/ 7144 h 304800"/>
                <a:gd name="connsiteX3" fmla="*/ 466154 w 561975"/>
                <a:gd name="connsiteY3" fmla="*/ 7146 h 304800"/>
                <a:gd name="connsiteX4" fmla="*/ 104204 w 561975"/>
                <a:gd name="connsiteY4" fmla="*/ 7146 h 304800"/>
                <a:gd name="connsiteX5" fmla="*/ 80010 w 561975"/>
                <a:gd name="connsiteY5" fmla="*/ 31339 h 304800"/>
                <a:gd name="connsiteX6" fmla="*/ 80010 w 561975"/>
                <a:gd name="connsiteY6" fmla="*/ 268702 h 304800"/>
                <a:gd name="connsiteX7" fmla="*/ 7144 w 561975"/>
                <a:gd name="connsiteY7" fmla="*/ 268702 h 304800"/>
                <a:gd name="connsiteX8" fmla="*/ 7144 w 561975"/>
                <a:gd name="connsiteY8" fmla="*/ 280799 h 304800"/>
                <a:gd name="connsiteX9" fmla="*/ 31337 w 561975"/>
                <a:gd name="connsiteY9" fmla="*/ 304992 h 304800"/>
                <a:gd name="connsiteX10" fmla="*/ 539020 w 561975"/>
                <a:gd name="connsiteY10" fmla="*/ 304992 h 304800"/>
                <a:gd name="connsiteX11" fmla="*/ 563213 w 561975"/>
                <a:gd name="connsiteY11" fmla="*/ 280799 h 304800"/>
                <a:gd name="connsiteX12" fmla="*/ 563213 w 561975"/>
                <a:gd name="connsiteY12" fmla="*/ 268702 h 304800"/>
                <a:gd name="connsiteX13" fmla="*/ 235839 w 561975"/>
                <a:gd name="connsiteY13" fmla="*/ 189168 h 304800"/>
                <a:gd name="connsiteX14" fmla="*/ 222409 w 561975"/>
                <a:gd name="connsiteY14" fmla="*/ 202599 h 304800"/>
                <a:gd name="connsiteX15" fmla="*/ 168974 w 561975"/>
                <a:gd name="connsiteY15" fmla="*/ 149163 h 304800"/>
                <a:gd name="connsiteX16" fmla="*/ 222409 w 561975"/>
                <a:gd name="connsiteY16" fmla="*/ 95728 h 304800"/>
                <a:gd name="connsiteX17" fmla="*/ 235839 w 561975"/>
                <a:gd name="connsiteY17" fmla="*/ 109158 h 304800"/>
                <a:gd name="connsiteX18" fmla="*/ 195929 w 561975"/>
                <a:gd name="connsiteY18" fmla="*/ 149163 h 304800"/>
                <a:gd name="connsiteX19" fmla="*/ 271367 w 561975"/>
                <a:gd name="connsiteY19" fmla="*/ 209266 h 304800"/>
                <a:gd name="connsiteX20" fmla="*/ 253746 w 561975"/>
                <a:gd name="connsiteY20" fmla="*/ 201932 h 304800"/>
                <a:gd name="connsiteX21" fmla="*/ 298418 w 561975"/>
                <a:gd name="connsiteY21" fmla="*/ 94109 h 304800"/>
                <a:gd name="connsiteX22" fmla="*/ 315944 w 561975"/>
                <a:gd name="connsiteY22" fmla="*/ 101443 h 304800"/>
                <a:gd name="connsiteX23" fmla="*/ 347567 w 561975"/>
                <a:gd name="connsiteY23" fmla="*/ 202599 h 304800"/>
                <a:gd name="connsiteX24" fmla="*/ 334137 w 561975"/>
                <a:gd name="connsiteY24" fmla="*/ 189168 h 304800"/>
                <a:gd name="connsiteX25" fmla="*/ 374047 w 561975"/>
                <a:gd name="connsiteY25" fmla="*/ 149163 h 304800"/>
                <a:gd name="connsiteX26" fmla="*/ 334137 w 561975"/>
                <a:gd name="connsiteY26" fmla="*/ 109158 h 304800"/>
                <a:gd name="connsiteX27" fmla="*/ 347567 w 561975"/>
                <a:gd name="connsiteY27" fmla="*/ 95728 h 304800"/>
                <a:gd name="connsiteX28" fmla="*/ 401003 w 561975"/>
                <a:gd name="connsiteY28" fmla="*/ 149163 h 30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561975" h="304800">
                  <a:moveTo>
                    <a:pt x="490633" y="268702"/>
                  </a:moveTo>
                  <a:lnTo>
                    <a:pt x="490633" y="31339"/>
                  </a:lnTo>
                  <a:cubicBezTo>
                    <a:pt x="490634" y="17977"/>
                    <a:pt x="479803" y="7145"/>
                    <a:pt x="466441" y="7144"/>
                  </a:cubicBezTo>
                  <a:cubicBezTo>
                    <a:pt x="466345" y="7144"/>
                    <a:pt x="466250" y="7145"/>
                    <a:pt x="466154" y="7146"/>
                  </a:cubicBezTo>
                  <a:lnTo>
                    <a:pt x="104204" y="7146"/>
                  </a:lnTo>
                  <a:cubicBezTo>
                    <a:pt x="90842" y="7146"/>
                    <a:pt x="80010" y="17977"/>
                    <a:pt x="80010" y="31339"/>
                  </a:cubicBezTo>
                  <a:lnTo>
                    <a:pt x="80010" y="268702"/>
                  </a:lnTo>
                  <a:lnTo>
                    <a:pt x="7144" y="268702"/>
                  </a:lnTo>
                  <a:lnTo>
                    <a:pt x="7144" y="280799"/>
                  </a:lnTo>
                  <a:cubicBezTo>
                    <a:pt x="7196" y="294139"/>
                    <a:pt x="17997" y="304940"/>
                    <a:pt x="31337" y="304992"/>
                  </a:cubicBezTo>
                  <a:lnTo>
                    <a:pt x="539020" y="304992"/>
                  </a:lnTo>
                  <a:cubicBezTo>
                    <a:pt x="552360" y="304940"/>
                    <a:pt x="563161" y="294139"/>
                    <a:pt x="563213" y="280799"/>
                  </a:cubicBezTo>
                  <a:lnTo>
                    <a:pt x="563213" y="268702"/>
                  </a:lnTo>
                  <a:close/>
                  <a:moveTo>
                    <a:pt x="235839" y="189168"/>
                  </a:moveTo>
                  <a:lnTo>
                    <a:pt x="222409" y="202599"/>
                  </a:lnTo>
                  <a:lnTo>
                    <a:pt x="168974" y="149163"/>
                  </a:lnTo>
                  <a:lnTo>
                    <a:pt x="222409" y="95728"/>
                  </a:lnTo>
                  <a:lnTo>
                    <a:pt x="235839" y="109158"/>
                  </a:lnTo>
                  <a:lnTo>
                    <a:pt x="195929" y="149163"/>
                  </a:lnTo>
                  <a:close/>
                  <a:moveTo>
                    <a:pt x="271367" y="209266"/>
                  </a:moveTo>
                  <a:lnTo>
                    <a:pt x="253746" y="201932"/>
                  </a:lnTo>
                  <a:lnTo>
                    <a:pt x="298418" y="94109"/>
                  </a:lnTo>
                  <a:lnTo>
                    <a:pt x="315944" y="101443"/>
                  </a:lnTo>
                  <a:close/>
                  <a:moveTo>
                    <a:pt x="347567" y="202599"/>
                  </a:moveTo>
                  <a:lnTo>
                    <a:pt x="334137" y="189168"/>
                  </a:lnTo>
                  <a:lnTo>
                    <a:pt x="374047" y="149163"/>
                  </a:lnTo>
                  <a:lnTo>
                    <a:pt x="334137" y="109158"/>
                  </a:lnTo>
                  <a:lnTo>
                    <a:pt x="347567" y="95728"/>
                  </a:lnTo>
                  <a:lnTo>
                    <a:pt x="401003" y="1491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422041"/>
              <a:endParaRPr kumimoji="0" lang="ja-JP" altLang="en-US" sz="1477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  <p:cxnSp>
        <p:nvCxnSpPr>
          <p:cNvPr id="186" name="直線矢印コネクタ 185">
            <a:extLst>
              <a:ext uri="{FF2B5EF4-FFF2-40B4-BE49-F238E27FC236}">
                <a16:creationId xmlns:a16="http://schemas.microsoft.com/office/drawing/2014/main" id="{EE024F85-3F34-454C-A664-880EB73C6467}"/>
              </a:ext>
            </a:extLst>
          </p:cNvPr>
          <p:cNvCxnSpPr>
            <a:cxnSpLocks/>
          </p:cNvCxnSpPr>
          <p:nvPr/>
        </p:nvCxnSpPr>
        <p:spPr>
          <a:xfrm>
            <a:off x="6767876" y="4041063"/>
            <a:ext cx="598220" cy="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headEnd type="arrow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" name="テキスト ボックス 194">
            <a:extLst>
              <a:ext uri="{FF2B5EF4-FFF2-40B4-BE49-F238E27FC236}">
                <a16:creationId xmlns:a16="http://schemas.microsoft.com/office/drawing/2014/main" id="{822E96D8-1CD2-40A6-87CD-A915FAE04BF4}"/>
              </a:ext>
            </a:extLst>
          </p:cNvPr>
          <p:cNvSpPr txBox="1"/>
          <p:nvPr/>
        </p:nvSpPr>
        <p:spPr>
          <a:xfrm>
            <a:off x="347917" y="1950327"/>
            <a:ext cx="534121" cy="30207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pPr defTabSz="389586">
              <a:defRPr/>
            </a:pPr>
            <a:r>
              <a:rPr lang="ja-JP" altLang="en-US" sz="1363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外来</a:t>
            </a:r>
          </a:p>
        </p:txBody>
      </p:sp>
      <p:sp>
        <p:nvSpPr>
          <p:cNvPr id="196" name="テキスト ボックス 195">
            <a:extLst>
              <a:ext uri="{FF2B5EF4-FFF2-40B4-BE49-F238E27FC236}">
                <a16:creationId xmlns:a16="http://schemas.microsoft.com/office/drawing/2014/main" id="{9BFF01B9-51E7-47E1-821E-C954527A0BDB}"/>
              </a:ext>
            </a:extLst>
          </p:cNvPr>
          <p:cNvSpPr txBox="1"/>
          <p:nvPr/>
        </p:nvSpPr>
        <p:spPr>
          <a:xfrm>
            <a:off x="7236418" y="1992145"/>
            <a:ext cx="534121" cy="30207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pPr defTabSz="389586">
              <a:defRPr/>
            </a:pPr>
            <a:r>
              <a:rPr lang="ja-JP" altLang="en-US" sz="1363" b="1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入院</a:t>
            </a:r>
          </a:p>
        </p:txBody>
      </p: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B90CCACD-3460-448D-977A-35D15C0FC932}"/>
              </a:ext>
            </a:extLst>
          </p:cNvPr>
          <p:cNvGrpSpPr/>
          <p:nvPr/>
        </p:nvGrpSpPr>
        <p:grpSpPr>
          <a:xfrm>
            <a:off x="2337771" y="2609880"/>
            <a:ext cx="4449788" cy="2024736"/>
            <a:chOff x="2524429" y="2280926"/>
            <a:chExt cx="4820604" cy="2244395"/>
          </a:xfrm>
        </p:grpSpPr>
        <p:grpSp>
          <p:nvGrpSpPr>
            <p:cNvPr id="14" name="グループ化 13">
              <a:extLst>
                <a:ext uri="{FF2B5EF4-FFF2-40B4-BE49-F238E27FC236}">
                  <a16:creationId xmlns:a16="http://schemas.microsoft.com/office/drawing/2014/main" id="{F79928C8-F53A-48F6-A7A9-338DDA868677}"/>
                </a:ext>
              </a:extLst>
            </p:cNvPr>
            <p:cNvGrpSpPr/>
            <p:nvPr/>
          </p:nvGrpSpPr>
          <p:grpSpPr>
            <a:xfrm>
              <a:off x="2524429" y="2280926"/>
              <a:ext cx="4820604" cy="2244395"/>
              <a:chOff x="2510981" y="2272097"/>
              <a:chExt cx="4820604" cy="2244395"/>
            </a:xfrm>
          </p:grpSpPr>
          <p:cxnSp>
            <p:nvCxnSpPr>
              <p:cNvPr id="116" name="直線矢印コネクタ 115">
                <a:extLst>
                  <a:ext uri="{FF2B5EF4-FFF2-40B4-BE49-F238E27FC236}">
                    <a16:creationId xmlns:a16="http://schemas.microsoft.com/office/drawing/2014/main" id="{43C65FA7-068C-4CFA-A034-520156285DF0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510981" y="3999576"/>
                <a:ext cx="1074698" cy="2137"/>
              </a:xfrm>
              <a:prstGeom prst="straightConnector1">
                <a:avLst/>
              </a:prstGeom>
              <a:ln w="19050">
                <a:solidFill>
                  <a:schemeClr val="tx1">
                    <a:lumMod val="50000"/>
                    <a:lumOff val="50000"/>
                  </a:schemeClr>
                </a:solidFill>
                <a:prstDash val="dash"/>
                <a:headEnd type="arrow" w="lg" len="med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4" name="正方形/長方形 123">
                <a:extLst>
                  <a:ext uri="{FF2B5EF4-FFF2-40B4-BE49-F238E27FC236}">
                    <a16:creationId xmlns:a16="http://schemas.microsoft.com/office/drawing/2014/main" id="{7D044AF8-A32E-4DCE-8824-728137B37910}"/>
                  </a:ext>
                </a:extLst>
              </p:cNvPr>
              <p:cNvSpPr/>
              <p:nvPr/>
            </p:nvSpPr>
            <p:spPr>
              <a:xfrm>
                <a:off x="2510981" y="2272097"/>
                <a:ext cx="4820604" cy="2244395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t" anchorCtr="0"/>
              <a:lstStyle/>
              <a:p>
                <a:pPr algn="ctr" defTabSz="685817">
                  <a:defRPr/>
                </a:pPr>
                <a:r>
                  <a:rPr lang="en-US" altLang="ja-JP" sz="1662" b="1" kern="0">
                    <a:solidFill>
                      <a:prstClr val="black"/>
                    </a:solidFill>
                    <a:latin typeface="メイリオ" panose="020B0604030504040204" pitchFamily="50" charset="-128"/>
                    <a:ea typeface="游ゴシック" panose="020B0400000000000000" pitchFamily="50" charset="-128"/>
                  </a:rPr>
                  <a:t>G-MIS</a:t>
                </a:r>
                <a:r>
                  <a:rPr lang="ja-JP" altLang="en-US" sz="1662" b="1" kern="0">
                    <a:solidFill>
                      <a:prstClr val="black"/>
                    </a:solidFill>
                    <a:latin typeface="メイリオ" panose="020B0604030504040204" pitchFamily="50" charset="-128"/>
                    <a:ea typeface="游ゴシック" panose="020B0400000000000000" pitchFamily="50" charset="-128"/>
                  </a:rPr>
                  <a:t>上で受入可能病床数を可視化</a:t>
                </a:r>
                <a:endParaRPr lang="ja-JP" altLang="en-US" sz="969" b="1" kern="0">
                  <a:solidFill>
                    <a:prstClr val="black"/>
                  </a:solidFill>
                  <a:latin typeface="メイリオ" panose="020B0604030504040204" pitchFamily="50" charset="-128"/>
                  <a:ea typeface="游ゴシック" panose="020B0400000000000000" pitchFamily="50" charset="-128"/>
                </a:endParaRPr>
              </a:p>
            </p:txBody>
          </p:sp>
        </p:grpSp>
        <p:pic>
          <p:nvPicPr>
            <p:cNvPr id="16" name="図 15">
              <a:extLst>
                <a:ext uri="{FF2B5EF4-FFF2-40B4-BE49-F238E27FC236}">
                  <a16:creationId xmlns:a16="http://schemas.microsoft.com/office/drawing/2014/main" id="{DE5B5114-7275-446C-9841-47D9D19EDCF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614432" y="2683212"/>
              <a:ext cx="4676775" cy="1666875"/>
            </a:xfrm>
            <a:prstGeom prst="rect">
              <a:avLst/>
            </a:prstGeom>
          </p:spPr>
        </p:pic>
        <p:sp>
          <p:nvSpPr>
            <p:cNvPr id="17" name="正方形/長方形 16">
              <a:extLst>
                <a:ext uri="{FF2B5EF4-FFF2-40B4-BE49-F238E27FC236}">
                  <a16:creationId xmlns:a16="http://schemas.microsoft.com/office/drawing/2014/main" id="{E895A3E6-FED5-4493-8080-85670AD85240}"/>
                </a:ext>
              </a:extLst>
            </p:cNvPr>
            <p:cNvSpPr/>
            <p:nvPr/>
          </p:nvSpPr>
          <p:spPr>
            <a:xfrm>
              <a:off x="4732746" y="3365404"/>
              <a:ext cx="515038" cy="97647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22041"/>
              <a:endParaRPr lang="ja-JP" altLang="en-US" sz="1662">
                <a:solidFill>
                  <a:prstClr val="white"/>
                </a:solidFill>
                <a:latin typeface="Calibri"/>
                <a:ea typeface="ＭＳ Ｐゴシック" panose="020B0600070205080204" pitchFamily="50" charset="-128"/>
              </a:endParaRPr>
            </a:p>
          </p:txBody>
        </p:sp>
      </p:grpSp>
      <p:sp>
        <p:nvSpPr>
          <p:cNvPr id="199" name="四角形吹き出し 129">
            <a:extLst>
              <a:ext uri="{FF2B5EF4-FFF2-40B4-BE49-F238E27FC236}">
                <a16:creationId xmlns:a16="http://schemas.microsoft.com/office/drawing/2014/main" id="{5DF3C0A5-EE0B-43DA-BC51-2780D597460A}"/>
              </a:ext>
            </a:extLst>
          </p:cNvPr>
          <p:cNvSpPr/>
          <p:nvPr/>
        </p:nvSpPr>
        <p:spPr>
          <a:xfrm>
            <a:off x="4743614" y="4647390"/>
            <a:ext cx="1105701" cy="455148"/>
          </a:xfrm>
          <a:prstGeom prst="wedgeRectCallout">
            <a:avLst>
              <a:gd name="adj1" fmla="val -41991"/>
              <a:gd name="adj2" fmla="val -90066"/>
            </a:avLst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66462" tIns="0" rIns="66462" bIns="0" rtlCol="0" anchor="ctr"/>
          <a:lstStyle/>
          <a:p>
            <a:pPr defTabSz="422041">
              <a:defRPr/>
            </a:pPr>
            <a:r>
              <a:rPr lang="ja-JP" altLang="en-US" sz="849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工夫②</a:t>
            </a:r>
            <a:endParaRPr lang="en-US" altLang="ja-JP" sz="849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422041">
              <a:defRPr/>
            </a:pPr>
            <a:r>
              <a:rPr lang="ja-JP" altLang="en-US" sz="849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受入可能病床数が多い病院から表示する。</a:t>
            </a:r>
            <a:endParaRPr lang="en-US" altLang="ja-JP" sz="849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3" name="四角形吹き出し 129">
            <a:extLst>
              <a:ext uri="{FF2B5EF4-FFF2-40B4-BE49-F238E27FC236}">
                <a16:creationId xmlns:a16="http://schemas.microsoft.com/office/drawing/2014/main" id="{95CE0C08-FB41-4CA0-A601-FF9CC7381D5F}"/>
              </a:ext>
            </a:extLst>
          </p:cNvPr>
          <p:cNvSpPr/>
          <p:nvPr/>
        </p:nvSpPr>
        <p:spPr>
          <a:xfrm>
            <a:off x="4462576" y="1818265"/>
            <a:ext cx="1123379" cy="559175"/>
          </a:xfrm>
          <a:prstGeom prst="wedgeRectCallout">
            <a:avLst>
              <a:gd name="adj1" fmla="val -29059"/>
              <a:gd name="adj2" fmla="val 91058"/>
            </a:avLst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66462" tIns="0" rIns="66462" bIns="0" rtlCol="0" anchor="ctr"/>
          <a:lstStyle/>
          <a:p>
            <a:pPr defTabSz="422041">
              <a:defRPr/>
            </a:pPr>
            <a:r>
              <a:rPr lang="ja-JP" altLang="en-US" sz="849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工夫①</a:t>
            </a:r>
            <a:endParaRPr lang="en-US" altLang="ja-JP" sz="849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422041">
              <a:defRPr/>
            </a:pPr>
            <a:r>
              <a:rPr lang="ja-JP" altLang="en-US" sz="849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表示する項目数を減らし見やすくする。</a:t>
            </a:r>
            <a:endParaRPr lang="en-US" altLang="ja-JP" sz="849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3" name="四角形吹き出し 129">
            <a:extLst>
              <a:ext uri="{FF2B5EF4-FFF2-40B4-BE49-F238E27FC236}">
                <a16:creationId xmlns:a16="http://schemas.microsoft.com/office/drawing/2014/main" id="{303E649D-C920-4C58-B1EF-D843B7C9C09E}"/>
              </a:ext>
            </a:extLst>
          </p:cNvPr>
          <p:cNvSpPr/>
          <p:nvPr/>
        </p:nvSpPr>
        <p:spPr>
          <a:xfrm>
            <a:off x="5723621" y="1784348"/>
            <a:ext cx="1404078" cy="630416"/>
          </a:xfrm>
          <a:prstGeom prst="wedgeRectCallout">
            <a:avLst>
              <a:gd name="adj1" fmla="val -33823"/>
              <a:gd name="adj2" fmla="val 82945"/>
            </a:avLst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66462" tIns="0" rIns="66462" bIns="0" rtlCol="0" anchor="ctr"/>
          <a:lstStyle/>
          <a:p>
            <a:pPr defTabSz="422041">
              <a:defRPr/>
            </a:pPr>
            <a:r>
              <a:rPr lang="ja-JP" altLang="en-US" sz="9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入院調整を希望する医療機関名、二次</a:t>
            </a:r>
            <a:r>
              <a:rPr kumimoji="0" lang="ja-JP" altLang="en-US" sz="9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医療圏等で検索を行う</a:t>
            </a:r>
            <a:r>
              <a:rPr lang="ja-JP" altLang="en-US" sz="9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ことが可能。</a:t>
            </a:r>
            <a:endParaRPr lang="en-US" altLang="ja-JP" sz="83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69C6190-3065-4306-B1B6-5690AA29F34B}"/>
              </a:ext>
            </a:extLst>
          </p:cNvPr>
          <p:cNvSpPr txBox="1"/>
          <p:nvPr/>
        </p:nvSpPr>
        <p:spPr>
          <a:xfrm>
            <a:off x="6948973" y="3421005"/>
            <a:ext cx="1116969" cy="37638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 defTabSz="422041"/>
            <a:r>
              <a:rPr lang="ja-JP" altLang="en-US" sz="923" b="1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可能な限り、</a:t>
            </a:r>
            <a:endParaRPr lang="en-US" altLang="ja-JP" sz="923" b="1" dirty="0">
              <a:solidFill>
                <a:prstClr val="black"/>
              </a:solidFill>
              <a:latin typeface="Calibri"/>
              <a:ea typeface="ＭＳ Ｐゴシック" panose="020B0600070205080204" pitchFamily="50" charset="-128"/>
            </a:endParaRPr>
          </a:p>
          <a:p>
            <a:pPr algn="ctr" defTabSz="422041"/>
            <a:r>
              <a:rPr lang="ja-JP" altLang="en-US" sz="923" b="1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直近の状況を入力</a:t>
            </a: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15CD73C1-8C15-4C2B-A82B-D629204BDC81}"/>
              </a:ext>
            </a:extLst>
          </p:cNvPr>
          <p:cNvSpPr txBox="1"/>
          <p:nvPr/>
        </p:nvSpPr>
        <p:spPr>
          <a:xfrm>
            <a:off x="1693907" y="3592387"/>
            <a:ext cx="550110" cy="234360"/>
          </a:xfrm>
          <a:prstGeom prst="rect">
            <a:avLst/>
          </a:prstGeom>
          <a:solidFill>
            <a:schemeClr val="bg1"/>
          </a:solidFill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 defTabSz="422041"/>
            <a:r>
              <a:rPr lang="ja-JP" altLang="en-US" sz="923" b="1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閲覧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CD0B299-628E-4961-93F0-914617ADF353}"/>
              </a:ext>
            </a:extLst>
          </p:cNvPr>
          <p:cNvSpPr txBox="1"/>
          <p:nvPr/>
        </p:nvSpPr>
        <p:spPr>
          <a:xfrm>
            <a:off x="310947" y="2738743"/>
            <a:ext cx="470000" cy="2628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22041"/>
            <a:r>
              <a:rPr lang="ja-JP" altLang="en-US" sz="1108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病院</a:t>
            </a: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238CB201-86E8-4D19-B757-ADECEDAD4647}"/>
              </a:ext>
            </a:extLst>
          </p:cNvPr>
          <p:cNvSpPr txBox="1"/>
          <p:nvPr/>
        </p:nvSpPr>
        <p:spPr>
          <a:xfrm>
            <a:off x="329336" y="3655507"/>
            <a:ext cx="612668" cy="2628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22041"/>
            <a:r>
              <a:rPr lang="ja-JP" altLang="en-US" sz="1108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診療所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B8477B67-63DC-48AD-8143-F3129158A341}"/>
              </a:ext>
            </a:extLst>
          </p:cNvPr>
          <p:cNvSpPr txBox="1"/>
          <p:nvPr/>
        </p:nvSpPr>
        <p:spPr>
          <a:xfrm>
            <a:off x="245110" y="5245894"/>
            <a:ext cx="1620957" cy="2414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22041"/>
            <a:r>
              <a:rPr lang="ja-JP" altLang="en-US" sz="969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＜広く一般的な医療機関＞</a:t>
            </a: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58EC3BE4-A7B4-4C6C-90BB-CE986E31A95A}"/>
              </a:ext>
            </a:extLst>
          </p:cNvPr>
          <p:cNvSpPr txBox="1"/>
          <p:nvPr/>
        </p:nvSpPr>
        <p:spPr>
          <a:xfrm>
            <a:off x="253510" y="2235838"/>
            <a:ext cx="1247457" cy="2414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22041"/>
            <a:r>
              <a:rPr lang="en-US" altLang="ja-JP" sz="969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G-MIS</a:t>
            </a:r>
            <a:r>
              <a:rPr lang="ja-JP" altLang="en-US" sz="969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閲覧可能範囲</a:t>
            </a: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8F29478B-ADB7-4D18-AC22-3C4DC70CA4AA}"/>
              </a:ext>
            </a:extLst>
          </p:cNvPr>
          <p:cNvSpPr txBox="1"/>
          <p:nvPr/>
        </p:nvSpPr>
        <p:spPr>
          <a:xfrm>
            <a:off x="7179198" y="2258468"/>
            <a:ext cx="1247457" cy="2414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22041"/>
            <a:r>
              <a:rPr lang="en-US" altLang="ja-JP" sz="969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G-MIS</a:t>
            </a:r>
            <a:r>
              <a:rPr lang="ja-JP" altLang="en-US" sz="969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入力可能範囲</a:t>
            </a: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ADB09900-04BF-452C-B341-19295622EF1E}"/>
              </a:ext>
            </a:extLst>
          </p:cNvPr>
          <p:cNvSpPr txBox="1"/>
          <p:nvPr/>
        </p:nvSpPr>
        <p:spPr>
          <a:xfrm>
            <a:off x="7230757" y="2515503"/>
            <a:ext cx="470000" cy="2628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22041"/>
            <a:r>
              <a:rPr lang="ja-JP" altLang="en-US" sz="1108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病院</a:t>
            </a:r>
          </a:p>
        </p:txBody>
      </p:sp>
      <p:cxnSp>
        <p:nvCxnSpPr>
          <p:cNvPr id="61" name="直線矢印コネクタ 60">
            <a:extLst>
              <a:ext uri="{FF2B5EF4-FFF2-40B4-BE49-F238E27FC236}">
                <a16:creationId xmlns:a16="http://schemas.microsoft.com/office/drawing/2014/main" id="{022D65A2-A16C-4156-B976-18B7AA067820}"/>
              </a:ext>
            </a:extLst>
          </p:cNvPr>
          <p:cNvCxnSpPr>
            <a:cxnSpLocks/>
          </p:cNvCxnSpPr>
          <p:nvPr/>
        </p:nvCxnSpPr>
        <p:spPr>
          <a:xfrm flipH="1">
            <a:off x="2910277" y="4618857"/>
            <a:ext cx="1" cy="649973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headEnd type="arrow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E7AD77E8-A409-4C62-B1DB-6CAAC2D67A71}"/>
              </a:ext>
            </a:extLst>
          </p:cNvPr>
          <p:cNvSpPr txBox="1"/>
          <p:nvPr/>
        </p:nvSpPr>
        <p:spPr>
          <a:xfrm>
            <a:off x="2180498" y="5061776"/>
            <a:ext cx="1446098" cy="376385"/>
          </a:xfrm>
          <a:prstGeom prst="rect">
            <a:avLst/>
          </a:prstGeom>
          <a:solidFill>
            <a:schemeClr val="bg1"/>
          </a:solidFill>
        </p:spPr>
        <p:txBody>
          <a:bodyPr wrap="square" lIns="0" rIns="0" rtlCol="0">
            <a:spAutoFit/>
          </a:bodyPr>
          <a:lstStyle/>
          <a:p>
            <a:pPr algn="ctr" defTabSz="422041"/>
            <a:r>
              <a:rPr lang="ja-JP" altLang="en-US" sz="923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とりまとめ団体</a:t>
            </a:r>
            <a:endParaRPr lang="en-US" altLang="ja-JP" sz="923" dirty="0">
              <a:solidFill>
                <a:prstClr val="black"/>
              </a:solidFill>
              <a:latin typeface="Calibri"/>
              <a:ea typeface="ＭＳ Ｐゴシック" panose="020B0600070205080204" pitchFamily="50" charset="-128"/>
            </a:endParaRPr>
          </a:p>
          <a:p>
            <a:pPr algn="ctr" defTabSz="422041"/>
            <a:r>
              <a:rPr lang="ja-JP" altLang="en-US" sz="923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（地区医師会、委託業者等）</a:t>
            </a:r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E8C6D2EC-E65A-44CB-84E9-EBBC3A7CC143}"/>
              </a:ext>
            </a:extLst>
          </p:cNvPr>
          <p:cNvSpPr txBox="1"/>
          <p:nvPr/>
        </p:nvSpPr>
        <p:spPr>
          <a:xfrm>
            <a:off x="4825659" y="5245894"/>
            <a:ext cx="4073231" cy="1357957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none" lIns="0" tIns="33231" rIns="0" rtlCol="0">
            <a:spAutoFit/>
          </a:bodyPr>
          <a:lstStyle/>
          <a:p>
            <a:pPr defTabSz="422041"/>
            <a:r>
              <a:rPr lang="ja-JP" altLang="en-US" sz="923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・画面に表示する項目は、以下のような必要最小限の項目とする。</a:t>
            </a:r>
            <a:endParaRPr lang="en-US" altLang="ja-JP" sz="923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422041"/>
            <a:r>
              <a:rPr lang="ja-JP" altLang="en-US" sz="923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①市区町村名・二次医療圏名・二次医療機関コード</a:t>
            </a:r>
            <a:endParaRPr lang="en-US" altLang="ja-JP" sz="923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422041"/>
            <a:r>
              <a:rPr lang="ja-JP" altLang="en-US" sz="923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②医療機関名（医療機関コード）</a:t>
            </a:r>
            <a:endParaRPr lang="en-US" altLang="ja-JP" sz="923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422041"/>
            <a:r>
              <a:rPr lang="ja-JP" altLang="en-US" sz="923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③受入可能病床数</a:t>
            </a:r>
            <a:endParaRPr lang="en-US" altLang="ja-JP" sz="923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422041"/>
            <a:r>
              <a:rPr lang="ja-JP" altLang="en-US" sz="923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④うち、重症患者用</a:t>
            </a:r>
            <a:endParaRPr lang="en-US" altLang="ja-JP" sz="923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422041"/>
            <a:r>
              <a:rPr lang="ja-JP" altLang="en-US" sz="923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⑤うち、回復後患者用</a:t>
            </a:r>
            <a:endParaRPr lang="en-US" altLang="ja-JP" sz="923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422041"/>
            <a:r>
              <a:rPr lang="ja-JP" altLang="en-US" sz="923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⑥報告日時</a:t>
            </a:r>
            <a:endParaRPr lang="en-US" altLang="ja-JP" sz="923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422041"/>
            <a:r>
              <a:rPr lang="ja-JP" altLang="en-US" sz="923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⑦連絡先　　　等々</a:t>
            </a:r>
            <a:endParaRPr lang="en-US" altLang="ja-JP" sz="923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422041"/>
            <a:r>
              <a:rPr lang="en-US" altLang="ja-JP" sz="923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※</a:t>
            </a:r>
            <a:r>
              <a:rPr lang="ja-JP" altLang="en-US" sz="923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その他、詳細な項目（例：透析患者受入可能病床等）は別画面で確認可能</a:t>
            </a:r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95713554-93F4-4A2F-A981-940056336809}"/>
              </a:ext>
            </a:extLst>
          </p:cNvPr>
          <p:cNvSpPr txBox="1"/>
          <p:nvPr/>
        </p:nvSpPr>
        <p:spPr>
          <a:xfrm>
            <a:off x="365706" y="506857"/>
            <a:ext cx="8301470" cy="818386"/>
          </a:xfrm>
          <a:prstGeom prst="rect">
            <a:avLst/>
          </a:prstGeom>
          <a:solidFill>
            <a:schemeClr val="bg1"/>
          </a:solidFill>
          <a:ln w="22225">
            <a:solidFill>
              <a:srgbClr val="0070C0"/>
            </a:solidFill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171450" marR="0" lvl="0" indent="-171450" fontAlgn="auto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200" b="0" i="0" u="none" strike="noStrike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 dirty="0"/>
              <a:t>入院調整において、入院依頼を希望する医療機関と受け入れ医療機関間で、空床情報を共有できる情報基盤として、地区医師会等と連携しながら</a:t>
            </a:r>
            <a:r>
              <a:rPr lang="en-US" altLang="ja-JP" dirty="0"/>
              <a:t>G-MIS</a:t>
            </a:r>
            <a:r>
              <a:rPr lang="ja-JP" altLang="en-US" dirty="0"/>
              <a:t>を活用していただく。</a:t>
            </a:r>
            <a:endParaRPr lang="en-US" altLang="ja-JP" dirty="0"/>
          </a:p>
          <a:p>
            <a:r>
              <a:rPr lang="ja-JP" altLang="en-US" dirty="0"/>
              <a:t>本システムによって、受け入れ医療機関の空床情報を検索できることで、入院調整を効率的に行うことが可能になる。（本システムにはマッチング機能は備えておらず、最終調整は電話でのやり取りを想定している。）</a:t>
            </a:r>
            <a:endParaRPr lang="en-US" altLang="ja-JP" dirty="0"/>
          </a:p>
        </p:txBody>
      </p:sp>
      <p:pic>
        <p:nvPicPr>
          <p:cNvPr id="84" name="Picture 37" descr="office_building01">
            <a:extLst>
              <a:ext uri="{FF2B5EF4-FFF2-40B4-BE49-F238E27FC236}">
                <a16:creationId xmlns:a16="http://schemas.microsoft.com/office/drawing/2014/main" id="{B043B465-974D-4605-9DD6-EDCC345EA8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96287" y="5272638"/>
            <a:ext cx="841953" cy="5645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6" name="直線矢印コネクタ 85">
            <a:extLst>
              <a:ext uri="{FF2B5EF4-FFF2-40B4-BE49-F238E27FC236}">
                <a16:creationId xmlns:a16="http://schemas.microsoft.com/office/drawing/2014/main" id="{67F33667-FB2F-4E98-98E5-7A1F748C9320}"/>
              </a:ext>
            </a:extLst>
          </p:cNvPr>
          <p:cNvCxnSpPr>
            <a:cxnSpLocks/>
          </p:cNvCxnSpPr>
          <p:nvPr/>
        </p:nvCxnSpPr>
        <p:spPr>
          <a:xfrm>
            <a:off x="4188661" y="4651477"/>
            <a:ext cx="0" cy="509912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headEnd type="arrow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8" name="グラフィックス 109" descr="プログラマー">
            <a:extLst>
              <a:ext uri="{FF2B5EF4-FFF2-40B4-BE49-F238E27FC236}">
                <a16:creationId xmlns:a16="http://schemas.microsoft.com/office/drawing/2014/main" id="{5327A602-A47C-4A14-9A5D-A50F794E809A}"/>
              </a:ext>
            </a:extLst>
          </p:cNvPr>
          <p:cNvGrpSpPr/>
          <p:nvPr/>
        </p:nvGrpSpPr>
        <p:grpSpPr>
          <a:xfrm>
            <a:off x="4399704" y="5655249"/>
            <a:ext cx="359316" cy="452994"/>
            <a:chOff x="4495800" y="2971800"/>
            <a:chExt cx="914400" cy="914400"/>
          </a:xfrm>
        </p:grpSpPr>
        <p:sp>
          <p:nvSpPr>
            <p:cNvPr id="89" name="フリーフォーム: 図形 88">
              <a:extLst>
                <a:ext uri="{FF2B5EF4-FFF2-40B4-BE49-F238E27FC236}">
                  <a16:creationId xmlns:a16="http://schemas.microsoft.com/office/drawing/2014/main" id="{51ADA825-3287-4B7F-996E-61F7EED1ED0D}"/>
                </a:ext>
              </a:extLst>
            </p:cNvPr>
            <p:cNvSpPr/>
            <p:nvPr/>
          </p:nvSpPr>
          <p:spPr>
            <a:xfrm>
              <a:off x="4793456" y="3098006"/>
              <a:ext cx="314325" cy="314325"/>
            </a:xfrm>
            <a:custGeom>
              <a:avLst/>
              <a:gdLst>
                <a:gd name="connsiteX0" fmla="*/ 311944 w 314325"/>
                <a:gd name="connsiteY0" fmla="*/ 159544 h 314325"/>
                <a:gd name="connsiteX1" fmla="*/ 159544 w 314325"/>
                <a:gd name="connsiteY1" fmla="*/ 311944 h 314325"/>
                <a:gd name="connsiteX2" fmla="*/ 7144 w 314325"/>
                <a:gd name="connsiteY2" fmla="*/ 159544 h 314325"/>
                <a:gd name="connsiteX3" fmla="*/ 159544 w 314325"/>
                <a:gd name="connsiteY3" fmla="*/ 7144 h 314325"/>
                <a:gd name="connsiteX4" fmla="*/ 311944 w 314325"/>
                <a:gd name="connsiteY4" fmla="*/ 159544 h 314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4325" h="314325">
                  <a:moveTo>
                    <a:pt x="311944" y="159544"/>
                  </a:moveTo>
                  <a:cubicBezTo>
                    <a:pt x="311944" y="243712"/>
                    <a:pt x="243712" y="311944"/>
                    <a:pt x="159544" y="311944"/>
                  </a:cubicBezTo>
                  <a:cubicBezTo>
                    <a:pt x="75376" y="311944"/>
                    <a:pt x="7144" y="243712"/>
                    <a:pt x="7144" y="159544"/>
                  </a:cubicBezTo>
                  <a:cubicBezTo>
                    <a:pt x="7144" y="75376"/>
                    <a:pt x="75376" y="7144"/>
                    <a:pt x="159544" y="7144"/>
                  </a:cubicBezTo>
                  <a:cubicBezTo>
                    <a:pt x="243712" y="7144"/>
                    <a:pt x="311944" y="75376"/>
                    <a:pt x="311944" y="159544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422041"/>
              <a:endParaRPr kumimoji="0" lang="ja-JP" altLang="en-US" sz="1477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92" name="フリーフォーム: 図形 91">
              <a:extLst>
                <a:ext uri="{FF2B5EF4-FFF2-40B4-BE49-F238E27FC236}">
                  <a16:creationId xmlns:a16="http://schemas.microsoft.com/office/drawing/2014/main" id="{AF6F8A2B-DC2D-44A7-A098-E23C3B6939B2}"/>
                </a:ext>
              </a:extLst>
            </p:cNvPr>
            <p:cNvSpPr/>
            <p:nvPr/>
          </p:nvSpPr>
          <p:spPr>
            <a:xfrm>
              <a:off x="4640758" y="3402901"/>
              <a:ext cx="619125" cy="361950"/>
            </a:xfrm>
            <a:custGeom>
              <a:avLst/>
              <a:gdLst>
                <a:gd name="connsiteX0" fmla="*/ 588467 w 619125"/>
                <a:gd name="connsiteY0" fmla="*/ 120491 h 361950"/>
                <a:gd name="connsiteX1" fmla="*/ 560844 w 619125"/>
                <a:gd name="connsiteY1" fmla="*/ 69437 h 361950"/>
                <a:gd name="connsiteX2" fmla="*/ 426542 w 619125"/>
                <a:gd name="connsiteY2" fmla="*/ 10478 h 361950"/>
                <a:gd name="connsiteX3" fmla="*/ 409683 w 619125"/>
                <a:gd name="connsiteY3" fmla="*/ 7144 h 361950"/>
                <a:gd name="connsiteX4" fmla="*/ 215849 w 619125"/>
                <a:gd name="connsiteY4" fmla="*/ 7144 h 361950"/>
                <a:gd name="connsiteX5" fmla="*/ 198704 w 619125"/>
                <a:gd name="connsiteY5" fmla="*/ 10287 h 361950"/>
                <a:gd name="connsiteX6" fmla="*/ 63639 w 619125"/>
                <a:gd name="connsiteY6" fmla="*/ 69437 h 361950"/>
                <a:gd name="connsiteX7" fmla="*/ 36017 w 619125"/>
                <a:gd name="connsiteY7" fmla="*/ 120491 h 361950"/>
                <a:gd name="connsiteX8" fmla="*/ 7442 w 619125"/>
                <a:gd name="connsiteY8" fmla="*/ 284226 h 361950"/>
                <a:gd name="connsiteX9" fmla="*/ 22491 w 619125"/>
                <a:gd name="connsiteY9" fmla="*/ 320231 h 361950"/>
                <a:gd name="connsiteX10" fmla="*/ 87738 w 619125"/>
                <a:gd name="connsiteY10" fmla="*/ 363284 h 361950"/>
                <a:gd name="connsiteX11" fmla="*/ 87738 w 619125"/>
                <a:gd name="connsiteY11" fmla="*/ 157067 h 361950"/>
                <a:gd name="connsiteX12" fmla="*/ 130980 w 619125"/>
                <a:gd name="connsiteY12" fmla="*/ 113823 h 361950"/>
                <a:gd name="connsiteX13" fmla="*/ 131267 w 619125"/>
                <a:gd name="connsiteY13" fmla="*/ 113824 h 361950"/>
                <a:gd name="connsiteX14" fmla="*/ 493217 w 619125"/>
                <a:gd name="connsiteY14" fmla="*/ 113824 h 361950"/>
                <a:gd name="connsiteX15" fmla="*/ 536461 w 619125"/>
                <a:gd name="connsiteY15" fmla="*/ 157067 h 361950"/>
                <a:gd name="connsiteX16" fmla="*/ 536461 w 619125"/>
                <a:gd name="connsiteY16" fmla="*/ 358045 h 361950"/>
                <a:gd name="connsiteX17" fmla="*/ 605231 w 619125"/>
                <a:gd name="connsiteY17" fmla="*/ 314897 h 361950"/>
                <a:gd name="connsiteX18" fmla="*/ 617042 w 619125"/>
                <a:gd name="connsiteY18" fmla="*/ 290132 h 361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619125" h="361950">
                  <a:moveTo>
                    <a:pt x="588467" y="120491"/>
                  </a:moveTo>
                  <a:cubicBezTo>
                    <a:pt x="585869" y="100650"/>
                    <a:pt x="576032" y="82467"/>
                    <a:pt x="560844" y="69437"/>
                  </a:cubicBezTo>
                  <a:cubicBezTo>
                    <a:pt x="520151" y="41572"/>
                    <a:pt x="474597" y="21574"/>
                    <a:pt x="426542" y="10478"/>
                  </a:cubicBezTo>
                  <a:cubicBezTo>
                    <a:pt x="421113" y="9239"/>
                    <a:pt x="415398" y="8192"/>
                    <a:pt x="409683" y="7144"/>
                  </a:cubicBezTo>
                  <a:cubicBezTo>
                    <a:pt x="350614" y="44992"/>
                    <a:pt x="274917" y="44992"/>
                    <a:pt x="215849" y="7144"/>
                  </a:cubicBezTo>
                  <a:lnTo>
                    <a:pt x="198704" y="10287"/>
                  </a:lnTo>
                  <a:cubicBezTo>
                    <a:pt x="150604" y="22054"/>
                    <a:pt x="104907" y="42066"/>
                    <a:pt x="63639" y="69437"/>
                  </a:cubicBezTo>
                  <a:cubicBezTo>
                    <a:pt x="46685" y="80296"/>
                    <a:pt x="39636" y="100489"/>
                    <a:pt x="36017" y="120491"/>
                  </a:cubicBezTo>
                  <a:lnTo>
                    <a:pt x="7442" y="284226"/>
                  </a:lnTo>
                  <a:cubicBezTo>
                    <a:pt x="5732" y="298045"/>
                    <a:pt x="11457" y="311738"/>
                    <a:pt x="22491" y="320231"/>
                  </a:cubicBezTo>
                  <a:lnTo>
                    <a:pt x="87738" y="363284"/>
                  </a:lnTo>
                  <a:lnTo>
                    <a:pt x="87738" y="157067"/>
                  </a:lnTo>
                  <a:cubicBezTo>
                    <a:pt x="87737" y="133184"/>
                    <a:pt x="107097" y="113824"/>
                    <a:pt x="130980" y="113823"/>
                  </a:cubicBezTo>
                  <a:cubicBezTo>
                    <a:pt x="131076" y="113823"/>
                    <a:pt x="131172" y="113823"/>
                    <a:pt x="131267" y="113824"/>
                  </a:cubicBezTo>
                  <a:lnTo>
                    <a:pt x="493217" y="113824"/>
                  </a:lnTo>
                  <a:cubicBezTo>
                    <a:pt x="517100" y="113824"/>
                    <a:pt x="536461" y="133184"/>
                    <a:pt x="536461" y="157067"/>
                  </a:cubicBezTo>
                  <a:lnTo>
                    <a:pt x="536461" y="358045"/>
                  </a:lnTo>
                  <a:lnTo>
                    <a:pt x="605231" y="314897"/>
                  </a:lnTo>
                  <a:cubicBezTo>
                    <a:pt x="613373" y="309399"/>
                    <a:pt x="617894" y="299918"/>
                    <a:pt x="617042" y="290132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422041"/>
              <a:endParaRPr kumimoji="0" lang="ja-JP" altLang="en-US" sz="1477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93" name="フリーフォーム: 図形 92">
              <a:extLst>
                <a:ext uri="{FF2B5EF4-FFF2-40B4-BE49-F238E27FC236}">
                  <a16:creationId xmlns:a16="http://schemas.microsoft.com/office/drawing/2014/main" id="{46A234F4-D1B2-46C6-A77F-F0B661425F53}"/>
                </a:ext>
              </a:extLst>
            </p:cNvPr>
            <p:cNvSpPr/>
            <p:nvPr/>
          </p:nvSpPr>
          <p:spPr>
            <a:xfrm>
              <a:off x="4667821" y="3528630"/>
              <a:ext cx="561975" cy="304800"/>
            </a:xfrm>
            <a:custGeom>
              <a:avLst/>
              <a:gdLst>
                <a:gd name="connsiteX0" fmla="*/ 490633 w 561975"/>
                <a:gd name="connsiteY0" fmla="*/ 268702 h 304800"/>
                <a:gd name="connsiteX1" fmla="*/ 490633 w 561975"/>
                <a:gd name="connsiteY1" fmla="*/ 31339 h 304800"/>
                <a:gd name="connsiteX2" fmla="*/ 466441 w 561975"/>
                <a:gd name="connsiteY2" fmla="*/ 7144 h 304800"/>
                <a:gd name="connsiteX3" fmla="*/ 466154 w 561975"/>
                <a:gd name="connsiteY3" fmla="*/ 7146 h 304800"/>
                <a:gd name="connsiteX4" fmla="*/ 104204 w 561975"/>
                <a:gd name="connsiteY4" fmla="*/ 7146 h 304800"/>
                <a:gd name="connsiteX5" fmla="*/ 80010 w 561975"/>
                <a:gd name="connsiteY5" fmla="*/ 31339 h 304800"/>
                <a:gd name="connsiteX6" fmla="*/ 80010 w 561975"/>
                <a:gd name="connsiteY6" fmla="*/ 268702 h 304800"/>
                <a:gd name="connsiteX7" fmla="*/ 7144 w 561975"/>
                <a:gd name="connsiteY7" fmla="*/ 268702 h 304800"/>
                <a:gd name="connsiteX8" fmla="*/ 7144 w 561975"/>
                <a:gd name="connsiteY8" fmla="*/ 280799 h 304800"/>
                <a:gd name="connsiteX9" fmla="*/ 31337 w 561975"/>
                <a:gd name="connsiteY9" fmla="*/ 304992 h 304800"/>
                <a:gd name="connsiteX10" fmla="*/ 539020 w 561975"/>
                <a:gd name="connsiteY10" fmla="*/ 304992 h 304800"/>
                <a:gd name="connsiteX11" fmla="*/ 563213 w 561975"/>
                <a:gd name="connsiteY11" fmla="*/ 280799 h 304800"/>
                <a:gd name="connsiteX12" fmla="*/ 563213 w 561975"/>
                <a:gd name="connsiteY12" fmla="*/ 268702 h 304800"/>
                <a:gd name="connsiteX13" fmla="*/ 235839 w 561975"/>
                <a:gd name="connsiteY13" fmla="*/ 189168 h 304800"/>
                <a:gd name="connsiteX14" fmla="*/ 222409 w 561975"/>
                <a:gd name="connsiteY14" fmla="*/ 202599 h 304800"/>
                <a:gd name="connsiteX15" fmla="*/ 168974 w 561975"/>
                <a:gd name="connsiteY15" fmla="*/ 149163 h 304800"/>
                <a:gd name="connsiteX16" fmla="*/ 222409 w 561975"/>
                <a:gd name="connsiteY16" fmla="*/ 95728 h 304800"/>
                <a:gd name="connsiteX17" fmla="*/ 235839 w 561975"/>
                <a:gd name="connsiteY17" fmla="*/ 109158 h 304800"/>
                <a:gd name="connsiteX18" fmla="*/ 195929 w 561975"/>
                <a:gd name="connsiteY18" fmla="*/ 149163 h 304800"/>
                <a:gd name="connsiteX19" fmla="*/ 271367 w 561975"/>
                <a:gd name="connsiteY19" fmla="*/ 209266 h 304800"/>
                <a:gd name="connsiteX20" fmla="*/ 253746 w 561975"/>
                <a:gd name="connsiteY20" fmla="*/ 201932 h 304800"/>
                <a:gd name="connsiteX21" fmla="*/ 298418 w 561975"/>
                <a:gd name="connsiteY21" fmla="*/ 94109 h 304800"/>
                <a:gd name="connsiteX22" fmla="*/ 315944 w 561975"/>
                <a:gd name="connsiteY22" fmla="*/ 101443 h 304800"/>
                <a:gd name="connsiteX23" fmla="*/ 347567 w 561975"/>
                <a:gd name="connsiteY23" fmla="*/ 202599 h 304800"/>
                <a:gd name="connsiteX24" fmla="*/ 334137 w 561975"/>
                <a:gd name="connsiteY24" fmla="*/ 189168 h 304800"/>
                <a:gd name="connsiteX25" fmla="*/ 374047 w 561975"/>
                <a:gd name="connsiteY25" fmla="*/ 149163 h 304800"/>
                <a:gd name="connsiteX26" fmla="*/ 334137 w 561975"/>
                <a:gd name="connsiteY26" fmla="*/ 109158 h 304800"/>
                <a:gd name="connsiteX27" fmla="*/ 347567 w 561975"/>
                <a:gd name="connsiteY27" fmla="*/ 95728 h 304800"/>
                <a:gd name="connsiteX28" fmla="*/ 401003 w 561975"/>
                <a:gd name="connsiteY28" fmla="*/ 149163 h 30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561975" h="304800">
                  <a:moveTo>
                    <a:pt x="490633" y="268702"/>
                  </a:moveTo>
                  <a:lnTo>
                    <a:pt x="490633" y="31339"/>
                  </a:lnTo>
                  <a:cubicBezTo>
                    <a:pt x="490634" y="17977"/>
                    <a:pt x="479803" y="7145"/>
                    <a:pt x="466441" y="7144"/>
                  </a:cubicBezTo>
                  <a:cubicBezTo>
                    <a:pt x="466345" y="7144"/>
                    <a:pt x="466250" y="7145"/>
                    <a:pt x="466154" y="7146"/>
                  </a:cubicBezTo>
                  <a:lnTo>
                    <a:pt x="104204" y="7146"/>
                  </a:lnTo>
                  <a:cubicBezTo>
                    <a:pt x="90842" y="7146"/>
                    <a:pt x="80010" y="17977"/>
                    <a:pt x="80010" y="31339"/>
                  </a:cubicBezTo>
                  <a:lnTo>
                    <a:pt x="80010" y="268702"/>
                  </a:lnTo>
                  <a:lnTo>
                    <a:pt x="7144" y="268702"/>
                  </a:lnTo>
                  <a:lnTo>
                    <a:pt x="7144" y="280799"/>
                  </a:lnTo>
                  <a:cubicBezTo>
                    <a:pt x="7196" y="294139"/>
                    <a:pt x="17997" y="304940"/>
                    <a:pt x="31337" y="304992"/>
                  </a:cubicBezTo>
                  <a:lnTo>
                    <a:pt x="539020" y="304992"/>
                  </a:lnTo>
                  <a:cubicBezTo>
                    <a:pt x="552360" y="304940"/>
                    <a:pt x="563161" y="294139"/>
                    <a:pt x="563213" y="280799"/>
                  </a:cubicBezTo>
                  <a:lnTo>
                    <a:pt x="563213" y="268702"/>
                  </a:lnTo>
                  <a:close/>
                  <a:moveTo>
                    <a:pt x="235839" y="189168"/>
                  </a:moveTo>
                  <a:lnTo>
                    <a:pt x="222409" y="202599"/>
                  </a:lnTo>
                  <a:lnTo>
                    <a:pt x="168974" y="149163"/>
                  </a:lnTo>
                  <a:lnTo>
                    <a:pt x="222409" y="95728"/>
                  </a:lnTo>
                  <a:lnTo>
                    <a:pt x="235839" y="109158"/>
                  </a:lnTo>
                  <a:lnTo>
                    <a:pt x="195929" y="149163"/>
                  </a:lnTo>
                  <a:close/>
                  <a:moveTo>
                    <a:pt x="271367" y="209266"/>
                  </a:moveTo>
                  <a:lnTo>
                    <a:pt x="253746" y="201932"/>
                  </a:lnTo>
                  <a:lnTo>
                    <a:pt x="298418" y="94109"/>
                  </a:lnTo>
                  <a:lnTo>
                    <a:pt x="315944" y="101443"/>
                  </a:lnTo>
                  <a:close/>
                  <a:moveTo>
                    <a:pt x="347567" y="202599"/>
                  </a:moveTo>
                  <a:lnTo>
                    <a:pt x="334137" y="189168"/>
                  </a:lnTo>
                  <a:lnTo>
                    <a:pt x="374047" y="149163"/>
                  </a:lnTo>
                  <a:lnTo>
                    <a:pt x="334137" y="109158"/>
                  </a:lnTo>
                  <a:lnTo>
                    <a:pt x="347567" y="95728"/>
                  </a:lnTo>
                  <a:lnTo>
                    <a:pt x="401003" y="1491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422041"/>
              <a:endParaRPr kumimoji="0" lang="ja-JP" altLang="en-US" sz="1477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  <p:pic>
        <p:nvPicPr>
          <p:cNvPr id="94" name="Picture 50" descr="MCj00791270000[1]">
            <a:extLst>
              <a:ext uri="{FF2B5EF4-FFF2-40B4-BE49-F238E27FC236}">
                <a16:creationId xmlns:a16="http://schemas.microsoft.com/office/drawing/2014/main" id="{E1628118-8753-4D2F-B203-83BF4AD242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2882" y="5455455"/>
            <a:ext cx="804512" cy="48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9" name="グラフィックス 109" descr="プログラマー">
            <a:extLst>
              <a:ext uri="{FF2B5EF4-FFF2-40B4-BE49-F238E27FC236}">
                <a16:creationId xmlns:a16="http://schemas.microsoft.com/office/drawing/2014/main" id="{4D8BCB03-28CB-426C-BE20-68D7236B6607}"/>
              </a:ext>
            </a:extLst>
          </p:cNvPr>
          <p:cNvGrpSpPr/>
          <p:nvPr/>
        </p:nvGrpSpPr>
        <p:grpSpPr>
          <a:xfrm>
            <a:off x="3048808" y="5713430"/>
            <a:ext cx="359316" cy="452994"/>
            <a:chOff x="4495800" y="2971800"/>
            <a:chExt cx="914400" cy="914400"/>
          </a:xfrm>
        </p:grpSpPr>
        <p:sp>
          <p:nvSpPr>
            <p:cNvPr id="50" name="フリーフォーム: 図形 49">
              <a:extLst>
                <a:ext uri="{FF2B5EF4-FFF2-40B4-BE49-F238E27FC236}">
                  <a16:creationId xmlns:a16="http://schemas.microsoft.com/office/drawing/2014/main" id="{C46EDF35-7BF7-499D-9C31-1AA364A79AA1}"/>
                </a:ext>
              </a:extLst>
            </p:cNvPr>
            <p:cNvSpPr/>
            <p:nvPr/>
          </p:nvSpPr>
          <p:spPr>
            <a:xfrm>
              <a:off x="4793456" y="3098006"/>
              <a:ext cx="314325" cy="314325"/>
            </a:xfrm>
            <a:custGeom>
              <a:avLst/>
              <a:gdLst>
                <a:gd name="connsiteX0" fmla="*/ 311944 w 314325"/>
                <a:gd name="connsiteY0" fmla="*/ 159544 h 314325"/>
                <a:gd name="connsiteX1" fmla="*/ 159544 w 314325"/>
                <a:gd name="connsiteY1" fmla="*/ 311944 h 314325"/>
                <a:gd name="connsiteX2" fmla="*/ 7144 w 314325"/>
                <a:gd name="connsiteY2" fmla="*/ 159544 h 314325"/>
                <a:gd name="connsiteX3" fmla="*/ 159544 w 314325"/>
                <a:gd name="connsiteY3" fmla="*/ 7144 h 314325"/>
                <a:gd name="connsiteX4" fmla="*/ 311944 w 314325"/>
                <a:gd name="connsiteY4" fmla="*/ 159544 h 314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4325" h="314325">
                  <a:moveTo>
                    <a:pt x="311944" y="159544"/>
                  </a:moveTo>
                  <a:cubicBezTo>
                    <a:pt x="311944" y="243712"/>
                    <a:pt x="243712" y="311944"/>
                    <a:pt x="159544" y="311944"/>
                  </a:cubicBezTo>
                  <a:cubicBezTo>
                    <a:pt x="75376" y="311944"/>
                    <a:pt x="7144" y="243712"/>
                    <a:pt x="7144" y="159544"/>
                  </a:cubicBezTo>
                  <a:cubicBezTo>
                    <a:pt x="7144" y="75376"/>
                    <a:pt x="75376" y="7144"/>
                    <a:pt x="159544" y="7144"/>
                  </a:cubicBezTo>
                  <a:cubicBezTo>
                    <a:pt x="243712" y="7144"/>
                    <a:pt x="311944" y="75376"/>
                    <a:pt x="311944" y="159544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422041"/>
              <a:endParaRPr kumimoji="0" lang="ja-JP" altLang="en-US" sz="1477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51" name="フリーフォーム: 図形 50">
              <a:extLst>
                <a:ext uri="{FF2B5EF4-FFF2-40B4-BE49-F238E27FC236}">
                  <a16:creationId xmlns:a16="http://schemas.microsoft.com/office/drawing/2014/main" id="{A036C35D-C824-4B0D-92F9-125B193E7B98}"/>
                </a:ext>
              </a:extLst>
            </p:cNvPr>
            <p:cNvSpPr/>
            <p:nvPr/>
          </p:nvSpPr>
          <p:spPr>
            <a:xfrm>
              <a:off x="4640758" y="3402901"/>
              <a:ext cx="619125" cy="361950"/>
            </a:xfrm>
            <a:custGeom>
              <a:avLst/>
              <a:gdLst>
                <a:gd name="connsiteX0" fmla="*/ 588467 w 619125"/>
                <a:gd name="connsiteY0" fmla="*/ 120491 h 361950"/>
                <a:gd name="connsiteX1" fmla="*/ 560844 w 619125"/>
                <a:gd name="connsiteY1" fmla="*/ 69437 h 361950"/>
                <a:gd name="connsiteX2" fmla="*/ 426542 w 619125"/>
                <a:gd name="connsiteY2" fmla="*/ 10478 h 361950"/>
                <a:gd name="connsiteX3" fmla="*/ 409683 w 619125"/>
                <a:gd name="connsiteY3" fmla="*/ 7144 h 361950"/>
                <a:gd name="connsiteX4" fmla="*/ 215849 w 619125"/>
                <a:gd name="connsiteY4" fmla="*/ 7144 h 361950"/>
                <a:gd name="connsiteX5" fmla="*/ 198704 w 619125"/>
                <a:gd name="connsiteY5" fmla="*/ 10287 h 361950"/>
                <a:gd name="connsiteX6" fmla="*/ 63639 w 619125"/>
                <a:gd name="connsiteY6" fmla="*/ 69437 h 361950"/>
                <a:gd name="connsiteX7" fmla="*/ 36017 w 619125"/>
                <a:gd name="connsiteY7" fmla="*/ 120491 h 361950"/>
                <a:gd name="connsiteX8" fmla="*/ 7442 w 619125"/>
                <a:gd name="connsiteY8" fmla="*/ 284226 h 361950"/>
                <a:gd name="connsiteX9" fmla="*/ 22491 w 619125"/>
                <a:gd name="connsiteY9" fmla="*/ 320231 h 361950"/>
                <a:gd name="connsiteX10" fmla="*/ 87738 w 619125"/>
                <a:gd name="connsiteY10" fmla="*/ 363284 h 361950"/>
                <a:gd name="connsiteX11" fmla="*/ 87738 w 619125"/>
                <a:gd name="connsiteY11" fmla="*/ 157067 h 361950"/>
                <a:gd name="connsiteX12" fmla="*/ 130980 w 619125"/>
                <a:gd name="connsiteY12" fmla="*/ 113823 h 361950"/>
                <a:gd name="connsiteX13" fmla="*/ 131267 w 619125"/>
                <a:gd name="connsiteY13" fmla="*/ 113824 h 361950"/>
                <a:gd name="connsiteX14" fmla="*/ 493217 w 619125"/>
                <a:gd name="connsiteY14" fmla="*/ 113824 h 361950"/>
                <a:gd name="connsiteX15" fmla="*/ 536461 w 619125"/>
                <a:gd name="connsiteY15" fmla="*/ 157067 h 361950"/>
                <a:gd name="connsiteX16" fmla="*/ 536461 w 619125"/>
                <a:gd name="connsiteY16" fmla="*/ 358045 h 361950"/>
                <a:gd name="connsiteX17" fmla="*/ 605231 w 619125"/>
                <a:gd name="connsiteY17" fmla="*/ 314897 h 361950"/>
                <a:gd name="connsiteX18" fmla="*/ 617042 w 619125"/>
                <a:gd name="connsiteY18" fmla="*/ 290132 h 361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619125" h="361950">
                  <a:moveTo>
                    <a:pt x="588467" y="120491"/>
                  </a:moveTo>
                  <a:cubicBezTo>
                    <a:pt x="585869" y="100650"/>
                    <a:pt x="576032" y="82467"/>
                    <a:pt x="560844" y="69437"/>
                  </a:cubicBezTo>
                  <a:cubicBezTo>
                    <a:pt x="520151" y="41572"/>
                    <a:pt x="474597" y="21574"/>
                    <a:pt x="426542" y="10478"/>
                  </a:cubicBezTo>
                  <a:cubicBezTo>
                    <a:pt x="421113" y="9239"/>
                    <a:pt x="415398" y="8192"/>
                    <a:pt x="409683" y="7144"/>
                  </a:cubicBezTo>
                  <a:cubicBezTo>
                    <a:pt x="350614" y="44992"/>
                    <a:pt x="274917" y="44992"/>
                    <a:pt x="215849" y="7144"/>
                  </a:cubicBezTo>
                  <a:lnTo>
                    <a:pt x="198704" y="10287"/>
                  </a:lnTo>
                  <a:cubicBezTo>
                    <a:pt x="150604" y="22054"/>
                    <a:pt x="104907" y="42066"/>
                    <a:pt x="63639" y="69437"/>
                  </a:cubicBezTo>
                  <a:cubicBezTo>
                    <a:pt x="46685" y="80296"/>
                    <a:pt x="39636" y="100489"/>
                    <a:pt x="36017" y="120491"/>
                  </a:cubicBezTo>
                  <a:lnTo>
                    <a:pt x="7442" y="284226"/>
                  </a:lnTo>
                  <a:cubicBezTo>
                    <a:pt x="5732" y="298045"/>
                    <a:pt x="11457" y="311738"/>
                    <a:pt x="22491" y="320231"/>
                  </a:cubicBezTo>
                  <a:lnTo>
                    <a:pt x="87738" y="363284"/>
                  </a:lnTo>
                  <a:lnTo>
                    <a:pt x="87738" y="157067"/>
                  </a:lnTo>
                  <a:cubicBezTo>
                    <a:pt x="87737" y="133184"/>
                    <a:pt x="107097" y="113824"/>
                    <a:pt x="130980" y="113823"/>
                  </a:cubicBezTo>
                  <a:cubicBezTo>
                    <a:pt x="131076" y="113823"/>
                    <a:pt x="131172" y="113823"/>
                    <a:pt x="131267" y="113824"/>
                  </a:cubicBezTo>
                  <a:lnTo>
                    <a:pt x="493217" y="113824"/>
                  </a:lnTo>
                  <a:cubicBezTo>
                    <a:pt x="517100" y="113824"/>
                    <a:pt x="536461" y="133184"/>
                    <a:pt x="536461" y="157067"/>
                  </a:cubicBezTo>
                  <a:lnTo>
                    <a:pt x="536461" y="358045"/>
                  </a:lnTo>
                  <a:lnTo>
                    <a:pt x="605231" y="314897"/>
                  </a:lnTo>
                  <a:cubicBezTo>
                    <a:pt x="613373" y="309399"/>
                    <a:pt x="617894" y="299918"/>
                    <a:pt x="617042" y="290132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422041"/>
              <a:endParaRPr kumimoji="0" lang="ja-JP" altLang="en-US" sz="1477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52" name="フリーフォーム: 図形 51">
              <a:extLst>
                <a:ext uri="{FF2B5EF4-FFF2-40B4-BE49-F238E27FC236}">
                  <a16:creationId xmlns:a16="http://schemas.microsoft.com/office/drawing/2014/main" id="{864E675F-CBD0-4315-8720-2BBA0A7F6935}"/>
                </a:ext>
              </a:extLst>
            </p:cNvPr>
            <p:cNvSpPr/>
            <p:nvPr/>
          </p:nvSpPr>
          <p:spPr>
            <a:xfrm>
              <a:off x="4667821" y="3528630"/>
              <a:ext cx="561975" cy="304800"/>
            </a:xfrm>
            <a:custGeom>
              <a:avLst/>
              <a:gdLst>
                <a:gd name="connsiteX0" fmla="*/ 490633 w 561975"/>
                <a:gd name="connsiteY0" fmla="*/ 268702 h 304800"/>
                <a:gd name="connsiteX1" fmla="*/ 490633 w 561975"/>
                <a:gd name="connsiteY1" fmla="*/ 31339 h 304800"/>
                <a:gd name="connsiteX2" fmla="*/ 466441 w 561975"/>
                <a:gd name="connsiteY2" fmla="*/ 7144 h 304800"/>
                <a:gd name="connsiteX3" fmla="*/ 466154 w 561975"/>
                <a:gd name="connsiteY3" fmla="*/ 7146 h 304800"/>
                <a:gd name="connsiteX4" fmla="*/ 104204 w 561975"/>
                <a:gd name="connsiteY4" fmla="*/ 7146 h 304800"/>
                <a:gd name="connsiteX5" fmla="*/ 80010 w 561975"/>
                <a:gd name="connsiteY5" fmla="*/ 31339 h 304800"/>
                <a:gd name="connsiteX6" fmla="*/ 80010 w 561975"/>
                <a:gd name="connsiteY6" fmla="*/ 268702 h 304800"/>
                <a:gd name="connsiteX7" fmla="*/ 7144 w 561975"/>
                <a:gd name="connsiteY7" fmla="*/ 268702 h 304800"/>
                <a:gd name="connsiteX8" fmla="*/ 7144 w 561975"/>
                <a:gd name="connsiteY8" fmla="*/ 280799 h 304800"/>
                <a:gd name="connsiteX9" fmla="*/ 31337 w 561975"/>
                <a:gd name="connsiteY9" fmla="*/ 304992 h 304800"/>
                <a:gd name="connsiteX10" fmla="*/ 539020 w 561975"/>
                <a:gd name="connsiteY10" fmla="*/ 304992 h 304800"/>
                <a:gd name="connsiteX11" fmla="*/ 563213 w 561975"/>
                <a:gd name="connsiteY11" fmla="*/ 280799 h 304800"/>
                <a:gd name="connsiteX12" fmla="*/ 563213 w 561975"/>
                <a:gd name="connsiteY12" fmla="*/ 268702 h 304800"/>
                <a:gd name="connsiteX13" fmla="*/ 235839 w 561975"/>
                <a:gd name="connsiteY13" fmla="*/ 189168 h 304800"/>
                <a:gd name="connsiteX14" fmla="*/ 222409 w 561975"/>
                <a:gd name="connsiteY14" fmla="*/ 202599 h 304800"/>
                <a:gd name="connsiteX15" fmla="*/ 168974 w 561975"/>
                <a:gd name="connsiteY15" fmla="*/ 149163 h 304800"/>
                <a:gd name="connsiteX16" fmla="*/ 222409 w 561975"/>
                <a:gd name="connsiteY16" fmla="*/ 95728 h 304800"/>
                <a:gd name="connsiteX17" fmla="*/ 235839 w 561975"/>
                <a:gd name="connsiteY17" fmla="*/ 109158 h 304800"/>
                <a:gd name="connsiteX18" fmla="*/ 195929 w 561975"/>
                <a:gd name="connsiteY18" fmla="*/ 149163 h 304800"/>
                <a:gd name="connsiteX19" fmla="*/ 271367 w 561975"/>
                <a:gd name="connsiteY19" fmla="*/ 209266 h 304800"/>
                <a:gd name="connsiteX20" fmla="*/ 253746 w 561975"/>
                <a:gd name="connsiteY20" fmla="*/ 201932 h 304800"/>
                <a:gd name="connsiteX21" fmla="*/ 298418 w 561975"/>
                <a:gd name="connsiteY21" fmla="*/ 94109 h 304800"/>
                <a:gd name="connsiteX22" fmla="*/ 315944 w 561975"/>
                <a:gd name="connsiteY22" fmla="*/ 101443 h 304800"/>
                <a:gd name="connsiteX23" fmla="*/ 347567 w 561975"/>
                <a:gd name="connsiteY23" fmla="*/ 202599 h 304800"/>
                <a:gd name="connsiteX24" fmla="*/ 334137 w 561975"/>
                <a:gd name="connsiteY24" fmla="*/ 189168 h 304800"/>
                <a:gd name="connsiteX25" fmla="*/ 374047 w 561975"/>
                <a:gd name="connsiteY25" fmla="*/ 149163 h 304800"/>
                <a:gd name="connsiteX26" fmla="*/ 334137 w 561975"/>
                <a:gd name="connsiteY26" fmla="*/ 109158 h 304800"/>
                <a:gd name="connsiteX27" fmla="*/ 347567 w 561975"/>
                <a:gd name="connsiteY27" fmla="*/ 95728 h 304800"/>
                <a:gd name="connsiteX28" fmla="*/ 401003 w 561975"/>
                <a:gd name="connsiteY28" fmla="*/ 149163 h 30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561975" h="304800">
                  <a:moveTo>
                    <a:pt x="490633" y="268702"/>
                  </a:moveTo>
                  <a:lnTo>
                    <a:pt x="490633" y="31339"/>
                  </a:lnTo>
                  <a:cubicBezTo>
                    <a:pt x="490634" y="17977"/>
                    <a:pt x="479803" y="7145"/>
                    <a:pt x="466441" y="7144"/>
                  </a:cubicBezTo>
                  <a:cubicBezTo>
                    <a:pt x="466345" y="7144"/>
                    <a:pt x="466250" y="7145"/>
                    <a:pt x="466154" y="7146"/>
                  </a:cubicBezTo>
                  <a:lnTo>
                    <a:pt x="104204" y="7146"/>
                  </a:lnTo>
                  <a:cubicBezTo>
                    <a:pt x="90842" y="7146"/>
                    <a:pt x="80010" y="17977"/>
                    <a:pt x="80010" y="31339"/>
                  </a:cubicBezTo>
                  <a:lnTo>
                    <a:pt x="80010" y="268702"/>
                  </a:lnTo>
                  <a:lnTo>
                    <a:pt x="7144" y="268702"/>
                  </a:lnTo>
                  <a:lnTo>
                    <a:pt x="7144" y="280799"/>
                  </a:lnTo>
                  <a:cubicBezTo>
                    <a:pt x="7196" y="294139"/>
                    <a:pt x="17997" y="304940"/>
                    <a:pt x="31337" y="304992"/>
                  </a:cubicBezTo>
                  <a:lnTo>
                    <a:pt x="539020" y="304992"/>
                  </a:lnTo>
                  <a:cubicBezTo>
                    <a:pt x="552360" y="304940"/>
                    <a:pt x="563161" y="294139"/>
                    <a:pt x="563213" y="280799"/>
                  </a:cubicBezTo>
                  <a:lnTo>
                    <a:pt x="563213" y="268702"/>
                  </a:lnTo>
                  <a:close/>
                  <a:moveTo>
                    <a:pt x="235839" y="189168"/>
                  </a:moveTo>
                  <a:lnTo>
                    <a:pt x="222409" y="202599"/>
                  </a:lnTo>
                  <a:lnTo>
                    <a:pt x="168974" y="149163"/>
                  </a:lnTo>
                  <a:lnTo>
                    <a:pt x="222409" y="95728"/>
                  </a:lnTo>
                  <a:lnTo>
                    <a:pt x="235839" y="109158"/>
                  </a:lnTo>
                  <a:lnTo>
                    <a:pt x="195929" y="149163"/>
                  </a:lnTo>
                  <a:close/>
                  <a:moveTo>
                    <a:pt x="271367" y="209266"/>
                  </a:moveTo>
                  <a:lnTo>
                    <a:pt x="253746" y="201932"/>
                  </a:lnTo>
                  <a:lnTo>
                    <a:pt x="298418" y="94109"/>
                  </a:lnTo>
                  <a:lnTo>
                    <a:pt x="315944" y="101443"/>
                  </a:lnTo>
                  <a:close/>
                  <a:moveTo>
                    <a:pt x="347567" y="202599"/>
                  </a:moveTo>
                  <a:lnTo>
                    <a:pt x="334137" y="189168"/>
                  </a:lnTo>
                  <a:lnTo>
                    <a:pt x="374047" y="149163"/>
                  </a:lnTo>
                  <a:lnTo>
                    <a:pt x="334137" y="109158"/>
                  </a:lnTo>
                  <a:lnTo>
                    <a:pt x="347567" y="95728"/>
                  </a:lnTo>
                  <a:lnTo>
                    <a:pt x="401003" y="1491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422041"/>
              <a:endParaRPr kumimoji="0" lang="ja-JP" altLang="en-US" sz="1477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  <p:sp>
        <p:nvSpPr>
          <p:cNvPr id="95" name="テキスト ボックス 94">
            <a:extLst>
              <a:ext uri="{FF2B5EF4-FFF2-40B4-BE49-F238E27FC236}">
                <a16:creationId xmlns:a16="http://schemas.microsoft.com/office/drawing/2014/main" id="{F7CD4034-4EFC-45AD-AF0C-8B13A09E417B}"/>
              </a:ext>
            </a:extLst>
          </p:cNvPr>
          <p:cNvSpPr txBox="1"/>
          <p:nvPr/>
        </p:nvSpPr>
        <p:spPr>
          <a:xfrm>
            <a:off x="3449386" y="5986824"/>
            <a:ext cx="995457" cy="51841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 defTabSz="422041"/>
            <a:r>
              <a:rPr lang="ja-JP" altLang="en-US" sz="923" b="1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調整困難事例の</a:t>
            </a:r>
            <a:endParaRPr lang="en-US" altLang="ja-JP" sz="923" b="1" dirty="0">
              <a:solidFill>
                <a:prstClr val="black"/>
              </a:solidFill>
              <a:latin typeface="Calibri"/>
              <a:ea typeface="ＭＳ Ｐゴシック" panose="020B0600070205080204" pitchFamily="50" charset="-128"/>
            </a:endParaRPr>
          </a:p>
          <a:p>
            <a:pPr algn="ctr" defTabSz="422041"/>
            <a:r>
              <a:rPr lang="ja-JP" altLang="en-US" sz="923" b="1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調整を実施</a:t>
            </a:r>
          </a:p>
        </p:txBody>
      </p:sp>
      <p:sp>
        <p:nvSpPr>
          <p:cNvPr id="96" name="テキスト ボックス 95">
            <a:extLst>
              <a:ext uri="{FF2B5EF4-FFF2-40B4-BE49-F238E27FC236}">
                <a16:creationId xmlns:a16="http://schemas.microsoft.com/office/drawing/2014/main" id="{EC675C67-BE7A-428B-BD9F-8FC2AF465BB8}"/>
              </a:ext>
            </a:extLst>
          </p:cNvPr>
          <p:cNvSpPr txBox="1"/>
          <p:nvPr/>
        </p:nvSpPr>
        <p:spPr>
          <a:xfrm>
            <a:off x="1451677" y="6057838"/>
            <a:ext cx="1357636" cy="37638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 defTabSz="422041"/>
            <a:r>
              <a:rPr lang="en-US" altLang="ja-JP" sz="923" b="1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G-MIS</a:t>
            </a:r>
            <a:r>
              <a:rPr lang="ja-JP" altLang="en-US" sz="923" b="1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閲覧できない</a:t>
            </a:r>
            <a:endParaRPr lang="en-US" altLang="ja-JP" sz="923" b="1" dirty="0">
              <a:solidFill>
                <a:prstClr val="black"/>
              </a:solidFill>
              <a:latin typeface="Calibri"/>
              <a:ea typeface="ＭＳ Ｐゴシック" panose="020B0600070205080204" pitchFamily="50" charset="-128"/>
            </a:endParaRPr>
          </a:p>
          <a:p>
            <a:pPr algn="ctr" defTabSz="422041"/>
            <a:r>
              <a:rPr lang="ja-JP" altLang="en-US" sz="923" b="1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診療所への情報共有等</a:t>
            </a:r>
          </a:p>
        </p:txBody>
      </p:sp>
      <p:sp>
        <p:nvSpPr>
          <p:cNvPr id="15" name="矢印: 左右 14">
            <a:extLst>
              <a:ext uri="{FF2B5EF4-FFF2-40B4-BE49-F238E27FC236}">
                <a16:creationId xmlns:a16="http://schemas.microsoft.com/office/drawing/2014/main" id="{54E68F10-D5DC-4EC2-A619-B5435919098B}"/>
              </a:ext>
            </a:extLst>
          </p:cNvPr>
          <p:cNvSpPr/>
          <p:nvPr/>
        </p:nvSpPr>
        <p:spPr>
          <a:xfrm>
            <a:off x="1530781" y="5524751"/>
            <a:ext cx="865267" cy="258473"/>
          </a:xfrm>
          <a:prstGeom prst="left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22041"/>
            <a:endParaRPr lang="ja-JP" altLang="en-US" sz="1662">
              <a:solidFill>
                <a:prstClr val="white"/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pic>
        <p:nvPicPr>
          <p:cNvPr id="97" name="Picture 4" descr="C:\Users\SERVP\AppData\Local\Microsoft\Windows\Temporary Internet Files\Content.IE5\AUVS67NX\MC900426352[1].wmf">
            <a:extLst>
              <a:ext uri="{FF2B5EF4-FFF2-40B4-BE49-F238E27FC236}">
                <a16:creationId xmlns:a16="http://schemas.microsoft.com/office/drawing/2014/main" id="{F80829F5-6891-4F56-B81B-2F9F894A52FE}"/>
              </a:ext>
            </a:extLst>
          </p:cNvPr>
          <p:cNvPicPr preferRelativeResize="0">
            <a:picLocks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21142096" flipH="1">
            <a:off x="3269943" y="1770301"/>
            <a:ext cx="597643" cy="460074"/>
          </a:xfrm>
          <a:prstGeom prst="rect">
            <a:avLst/>
          </a:prstGeom>
          <a:noFill/>
        </p:spPr>
      </p:pic>
      <p:grpSp>
        <p:nvGrpSpPr>
          <p:cNvPr id="99" name="グラフィックス 109" descr="プログラマー">
            <a:extLst>
              <a:ext uri="{FF2B5EF4-FFF2-40B4-BE49-F238E27FC236}">
                <a16:creationId xmlns:a16="http://schemas.microsoft.com/office/drawing/2014/main" id="{BEC38248-0AC8-4668-B3A7-9E38B17393E0}"/>
              </a:ext>
            </a:extLst>
          </p:cNvPr>
          <p:cNvGrpSpPr/>
          <p:nvPr/>
        </p:nvGrpSpPr>
        <p:grpSpPr>
          <a:xfrm>
            <a:off x="3099156" y="1971448"/>
            <a:ext cx="359316" cy="393674"/>
            <a:chOff x="4495800" y="2971800"/>
            <a:chExt cx="914400" cy="914400"/>
          </a:xfrm>
        </p:grpSpPr>
        <p:sp>
          <p:nvSpPr>
            <p:cNvPr id="100" name="フリーフォーム: 図形 99">
              <a:extLst>
                <a:ext uri="{FF2B5EF4-FFF2-40B4-BE49-F238E27FC236}">
                  <a16:creationId xmlns:a16="http://schemas.microsoft.com/office/drawing/2014/main" id="{8F330E26-23D7-4062-BC3D-349BAE3B807D}"/>
                </a:ext>
              </a:extLst>
            </p:cNvPr>
            <p:cNvSpPr/>
            <p:nvPr/>
          </p:nvSpPr>
          <p:spPr>
            <a:xfrm>
              <a:off x="4793456" y="3098006"/>
              <a:ext cx="314325" cy="314325"/>
            </a:xfrm>
            <a:custGeom>
              <a:avLst/>
              <a:gdLst>
                <a:gd name="connsiteX0" fmla="*/ 311944 w 314325"/>
                <a:gd name="connsiteY0" fmla="*/ 159544 h 314325"/>
                <a:gd name="connsiteX1" fmla="*/ 159544 w 314325"/>
                <a:gd name="connsiteY1" fmla="*/ 311944 h 314325"/>
                <a:gd name="connsiteX2" fmla="*/ 7144 w 314325"/>
                <a:gd name="connsiteY2" fmla="*/ 159544 h 314325"/>
                <a:gd name="connsiteX3" fmla="*/ 159544 w 314325"/>
                <a:gd name="connsiteY3" fmla="*/ 7144 h 314325"/>
                <a:gd name="connsiteX4" fmla="*/ 311944 w 314325"/>
                <a:gd name="connsiteY4" fmla="*/ 159544 h 314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4325" h="314325">
                  <a:moveTo>
                    <a:pt x="311944" y="159544"/>
                  </a:moveTo>
                  <a:cubicBezTo>
                    <a:pt x="311944" y="243712"/>
                    <a:pt x="243712" y="311944"/>
                    <a:pt x="159544" y="311944"/>
                  </a:cubicBezTo>
                  <a:cubicBezTo>
                    <a:pt x="75376" y="311944"/>
                    <a:pt x="7144" y="243712"/>
                    <a:pt x="7144" y="159544"/>
                  </a:cubicBezTo>
                  <a:cubicBezTo>
                    <a:pt x="7144" y="75376"/>
                    <a:pt x="75376" y="7144"/>
                    <a:pt x="159544" y="7144"/>
                  </a:cubicBezTo>
                  <a:cubicBezTo>
                    <a:pt x="243712" y="7144"/>
                    <a:pt x="311944" y="75376"/>
                    <a:pt x="311944" y="159544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422041"/>
              <a:endParaRPr kumimoji="0" lang="ja-JP" altLang="en-US" sz="1477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101" name="フリーフォーム: 図形 100">
              <a:extLst>
                <a:ext uri="{FF2B5EF4-FFF2-40B4-BE49-F238E27FC236}">
                  <a16:creationId xmlns:a16="http://schemas.microsoft.com/office/drawing/2014/main" id="{BB450E83-9575-403E-B9AA-25800D222B57}"/>
                </a:ext>
              </a:extLst>
            </p:cNvPr>
            <p:cNvSpPr/>
            <p:nvPr/>
          </p:nvSpPr>
          <p:spPr>
            <a:xfrm>
              <a:off x="4640758" y="3402901"/>
              <a:ext cx="619125" cy="361950"/>
            </a:xfrm>
            <a:custGeom>
              <a:avLst/>
              <a:gdLst>
                <a:gd name="connsiteX0" fmla="*/ 588467 w 619125"/>
                <a:gd name="connsiteY0" fmla="*/ 120491 h 361950"/>
                <a:gd name="connsiteX1" fmla="*/ 560844 w 619125"/>
                <a:gd name="connsiteY1" fmla="*/ 69437 h 361950"/>
                <a:gd name="connsiteX2" fmla="*/ 426542 w 619125"/>
                <a:gd name="connsiteY2" fmla="*/ 10478 h 361950"/>
                <a:gd name="connsiteX3" fmla="*/ 409683 w 619125"/>
                <a:gd name="connsiteY3" fmla="*/ 7144 h 361950"/>
                <a:gd name="connsiteX4" fmla="*/ 215849 w 619125"/>
                <a:gd name="connsiteY4" fmla="*/ 7144 h 361950"/>
                <a:gd name="connsiteX5" fmla="*/ 198704 w 619125"/>
                <a:gd name="connsiteY5" fmla="*/ 10287 h 361950"/>
                <a:gd name="connsiteX6" fmla="*/ 63639 w 619125"/>
                <a:gd name="connsiteY6" fmla="*/ 69437 h 361950"/>
                <a:gd name="connsiteX7" fmla="*/ 36017 w 619125"/>
                <a:gd name="connsiteY7" fmla="*/ 120491 h 361950"/>
                <a:gd name="connsiteX8" fmla="*/ 7442 w 619125"/>
                <a:gd name="connsiteY8" fmla="*/ 284226 h 361950"/>
                <a:gd name="connsiteX9" fmla="*/ 22491 w 619125"/>
                <a:gd name="connsiteY9" fmla="*/ 320231 h 361950"/>
                <a:gd name="connsiteX10" fmla="*/ 87738 w 619125"/>
                <a:gd name="connsiteY10" fmla="*/ 363284 h 361950"/>
                <a:gd name="connsiteX11" fmla="*/ 87738 w 619125"/>
                <a:gd name="connsiteY11" fmla="*/ 157067 h 361950"/>
                <a:gd name="connsiteX12" fmla="*/ 130980 w 619125"/>
                <a:gd name="connsiteY12" fmla="*/ 113823 h 361950"/>
                <a:gd name="connsiteX13" fmla="*/ 131267 w 619125"/>
                <a:gd name="connsiteY13" fmla="*/ 113824 h 361950"/>
                <a:gd name="connsiteX14" fmla="*/ 493217 w 619125"/>
                <a:gd name="connsiteY14" fmla="*/ 113824 h 361950"/>
                <a:gd name="connsiteX15" fmla="*/ 536461 w 619125"/>
                <a:gd name="connsiteY15" fmla="*/ 157067 h 361950"/>
                <a:gd name="connsiteX16" fmla="*/ 536461 w 619125"/>
                <a:gd name="connsiteY16" fmla="*/ 358045 h 361950"/>
                <a:gd name="connsiteX17" fmla="*/ 605231 w 619125"/>
                <a:gd name="connsiteY17" fmla="*/ 314897 h 361950"/>
                <a:gd name="connsiteX18" fmla="*/ 617042 w 619125"/>
                <a:gd name="connsiteY18" fmla="*/ 290132 h 361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619125" h="361950">
                  <a:moveTo>
                    <a:pt x="588467" y="120491"/>
                  </a:moveTo>
                  <a:cubicBezTo>
                    <a:pt x="585869" y="100650"/>
                    <a:pt x="576032" y="82467"/>
                    <a:pt x="560844" y="69437"/>
                  </a:cubicBezTo>
                  <a:cubicBezTo>
                    <a:pt x="520151" y="41572"/>
                    <a:pt x="474597" y="21574"/>
                    <a:pt x="426542" y="10478"/>
                  </a:cubicBezTo>
                  <a:cubicBezTo>
                    <a:pt x="421113" y="9239"/>
                    <a:pt x="415398" y="8192"/>
                    <a:pt x="409683" y="7144"/>
                  </a:cubicBezTo>
                  <a:cubicBezTo>
                    <a:pt x="350614" y="44992"/>
                    <a:pt x="274917" y="44992"/>
                    <a:pt x="215849" y="7144"/>
                  </a:cubicBezTo>
                  <a:lnTo>
                    <a:pt x="198704" y="10287"/>
                  </a:lnTo>
                  <a:cubicBezTo>
                    <a:pt x="150604" y="22054"/>
                    <a:pt x="104907" y="42066"/>
                    <a:pt x="63639" y="69437"/>
                  </a:cubicBezTo>
                  <a:cubicBezTo>
                    <a:pt x="46685" y="80296"/>
                    <a:pt x="39636" y="100489"/>
                    <a:pt x="36017" y="120491"/>
                  </a:cubicBezTo>
                  <a:lnTo>
                    <a:pt x="7442" y="284226"/>
                  </a:lnTo>
                  <a:cubicBezTo>
                    <a:pt x="5732" y="298045"/>
                    <a:pt x="11457" y="311738"/>
                    <a:pt x="22491" y="320231"/>
                  </a:cubicBezTo>
                  <a:lnTo>
                    <a:pt x="87738" y="363284"/>
                  </a:lnTo>
                  <a:lnTo>
                    <a:pt x="87738" y="157067"/>
                  </a:lnTo>
                  <a:cubicBezTo>
                    <a:pt x="87737" y="133184"/>
                    <a:pt x="107097" y="113824"/>
                    <a:pt x="130980" y="113823"/>
                  </a:cubicBezTo>
                  <a:cubicBezTo>
                    <a:pt x="131076" y="113823"/>
                    <a:pt x="131172" y="113823"/>
                    <a:pt x="131267" y="113824"/>
                  </a:cubicBezTo>
                  <a:lnTo>
                    <a:pt x="493217" y="113824"/>
                  </a:lnTo>
                  <a:cubicBezTo>
                    <a:pt x="517100" y="113824"/>
                    <a:pt x="536461" y="133184"/>
                    <a:pt x="536461" y="157067"/>
                  </a:cubicBezTo>
                  <a:lnTo>
                    <a:pt x="536461" y="358045"/>
                  </a:lnTo>
                  <a:lnTo>
                    <a:pt x="605231" y="314897"/>
                  </a:lnTo>
                  <a:cubicBezTo>
                    <a:pt x="613373" y="309399"/>
                    <a:pt x="617894" y="299918"/>
                    <a:pt x="617042" y="290132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422041"/>
              <a:endParaRPr kumimoji="0" lang="ja-JP" altLang="en-US" sz="1477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102" name="フリーフォーム: 図形 101">
              <a:extLst>
                <a:ext uri="{FF2B5EF4-FFF2-40B4-BE49-F238E27FC236}">
                  <a16:creationId xmlns:a16="http://schemas.microsoft.com/office/drawing/2014/main" id="{B059C438-DC98-43B3-9E04-CDDC13BE20FD}"/>
                </a:ext>
              </a:extLst>
            </p:cNvPr>
            <p:cNvSpPr/>
            <p:nvPr/>
          </p:nvSpPr>
          <p:spPr>
            <a:xfrm>
              <a:off x="4667821" y="3528630"/>
              <a:ext cx="561975" cy="304800"/>
            </a:xfrm>
            <a:custGeom>
              <a:avLst/>
              <a:gdLst>
                <a:gd name="connsiteX0" fmla="*/ 490633 w 561975"/>
                <a:gd name="connsiteY0" fmla="*/ 268702 h 304800"/>
                <a:gd name="connsiteX1" fmla="*/ 490633 w 561975"/>
                <a:gd name="connsiteY1" fmla="*/ 31339 h 304800"/>
                <a:gd name="connsiteX2" fmla="*/ 466441 w 561975"/>
                <a:gd name="connsiteY2" fmla="*/ 7144 h 304800"/>
                <a:gd name="connsiteX3" fmla="*/ 466154 w 561975"/>
                <a:gd name="connsiteY3" fmla="*/ 7146 h 304800"/>
                <a:gd name="connsiteX4" fmla="*/ 104204 w 561975"/>
                <a:gd name="connsiteY4" fmla="*/ 7146 h 304800"/>
                <a:gd name="connsiteX5" fmla="*/ 80010 w 561975"/>
                <a:gd name="connsiteY5" fmla="*/ 31339 h 304800"/>
                <a:gd name="connsiteX6" fmla="*/ 80010 w 561975"/>
                <a:gd name="connsiteY6" fmla="*/ 268702 h 304800"/>
                <a:gd name="connsiteX7" fmla="*/ 7144 w 561975"/>
                <a:gd name="connsiteY7" fmla="*/ 268702 h 304800"/>
                <a:gd name="connsiteX8" fmla="*/ 7144 w 561975"/>
                <a:gd name="connsiteY8" fmla="*/ 280799 h 304800"/>
                <a:gd name="connsiteX9" fmla="*/ 31337 w 561975"/>
                <a:gd name="connsiteY9" fmla="*/ 304992 h 304800"/>
                <a:gd name="connsiteX10" fmla="*/ 539020 w 561975"/>
                <a:gd name="connsiteY10" fmla="*/ 304992 h 304800"/>
                <a:gd name="connsiteX11" fmla="*/ 563213 w 561975"/>
                <a:gd name="connsiteY11" fmla="*/ 280799 h 304800"/>
                <a:gd name="connsiteX12" fmla="*/ 563213 w 561975"/>
                <a:gd name="connsiteY12" fmla="*/ 268702 h 304800"/>
                <a:gd name="connsiteX13" fmla="*/ 235839 w 561975"/>
                <a:gd name="connsiteY13" fmla="*/ 189168 h 304800"/>
                <a:gd name="connsiteX14" fmla="*/ 222409 w 561975"/>
                <a:gd name="connsiteY14" fmla="*/ 202599 h 304800"/>
                <a:gd name="connsiteX15" fmla="*/ 168974 w 561975"/>
                <a:gd name="connsiteY15" fmla="*/ 149163 h 304800"/>
                <a:gd name="connsiteX16" fmla="*/ 222409 w 561975"/>
                <a:gd name="connsiteY16" fmla="*/ 95728 h 304800"/>
                <a:gd name="connsiteX17" fmla="*/ 235839 w 561975"/>
                <a:gd name="connsiteY17" fmla="*/ 109158 h 304800"/>
                <a:gd name="connsiteX18" fmla="*/ 195929 w 561975"/>
                <a:gd name="connsiteY18" fmla="*/ 149163 h 304800"/>
                <a:gd name="connsiteX19" fmla="*/ 271367 w 561975"/>
                <a:gd name="connsiteY19" fmla="*/ 209266 h 304800"/>
                <a:gd name="connsiteX20" fmla="*/ 253746 w 561975"/>
                <a:gd name="connsiteY20" fmla="*/ 201932 h 304800"/>
                <a:gd name="connsiteX21" fmla="*/ 298418 w 561975"/>
                <a:gd name="connsiteY21" fmla="*/ 94109 h 304800"/>
                <a:gd name="connsiteX22" fmla="*/ 315944 w 561975"/>
                <a:gd name="connsiteY22" fmla="*/ 101443 h 304800"/>
                <a:gd name="connsiteX23" fmla="*/ 347567 w 561975"/>
                <a:gd name="connsiteY23" fmla="*/ 202599 h 304800"/>
                <a:gd name="connsiteX24" fmla="*/ 334137 w 561975"/>
                <a:gd name="connsiteY24" fmla="*/ 189168 h 304800"/>
                <a:gd name="connsiteX25" fmla="*/ 374047 w 561975"/>
                <a:gd name="connsiteY25" fmla="*/ 149163 h 304800"/>
                <a:gd name="connsiteX26" fmla="*/ 334137 w 561975"/>
                <a:gd name="connsiteY26" fmla="*/ 109158 h 304800"/>
                <a:gd name="connsiteX27" fmla="*/ 347567 w 561975"/>
                <a:gd name="connsiteY27" fmla="*/ 95728 h 304800"/>
                <a:gd name="connsiteX28" fmla="*/ 401003 w 561975"/>
                <a:gd name="connsiteY28" fmla="*/ 149163 h 30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561975" h="304800">
                  <a:moveTo>
                    <a:pt x="490633" y="268702"/>
                  </a:moveTo>
                  <a:lnTo>
                    <a:pt x="490633" y="31339"/>
                  </a:lnTo>
                  <a:cubicBezTo>
                    <a:pt x="490634" y="17977"/>
                    <a:pt x="479803" y="7145"/>
                    <a:pt x="466441" y="7144"/>
                  </a:cubicBezTo>
                  <a:cubicBezTo>
                    <a:pt x="466345" y="7144"/>
                    <a:pt x="466250" y="7145"/>
                    <a:pt x="466154" y="7146"/>
                  </a:cubicBezTo>
                  <a:lnTo>
                    <a:pt x="104204" y="7146"/>
                  </a:lnTo>
                  <a:cubicBezTo>
                    <a:pt x="90842" y="7146"/>
                    <a:pt x="80010" y="17977"/>
                    <a:pt x="80010" y="31339"/>
                  </a:cubicBezTo>
                  <a:lnTo>
                    <a:pt x="80010" y="268702"/>
                  </a:lnTo>
                  <a:lnTo>
                    <a:pt x="7144" y="268702"/>
                  </a:lnTo>
                  <a:lnTo>
                    <a:pt x="7144" y="280799"/>
                  </a:lnTo>
                  <a:cubicBezTo>
                    <a:pt x="7196" y="294139"/>
                    <a:pt x="17997" y="304940"/>
                    <a:pt x="31337" y="304992"/>
                  </a:cubicBezTo>
                  <a:lnTo>
                    <a:pt x="539020" y="304992"/>
                  </a:lnTo>
                  <a:cubicBezTo>
                    <a:pt x="552360" y="304940"/>
                    <a:pt x="563161" y="294139"/>
                    <a:pt x="563213" y="280799"/>
                  </a:cubicBezTo>
                  <a:lnTo>
                    <a:pt x="563213" y="268702"/>
                  </a:lnTo>
                  <a:close/>
                  <a:moveTo>
                    <a:pt x="235839" y="189168"/>
                  </a:moveTo>
                  <a:lnTo>
                    <a:pt x="222409" y="202599"/>
                  </a:lnTo>
                  <a:lnTo>
                    <a:pt x="168974" y="149163"/>
                  </a:lnTo>
                  <a:lnTo>
                    <a:pt x="222409" y="95728"/>
                  </a:lnTo>
                  <a:lnTo>
                    <a:pt x="235839" y="109158"/>
                  </a:lnTo>
                  <a:lnTo>
                    <a:pt x="195929" y="149163"/>
                  </a:lnTo>
                  <a:close/>
                  <a:moveTo>
                    <a:pt x="271367" y="209266"/>
                  </a:moveTo>
                  <a:lnTo>
                    <a:pt x="253746" y="201932"/>
                  </a:lnTo>
                  <a:lnTo>
                    <a:pt x="298418" y="94109"/>
                  </a:lnTo>
                  <a:lnTo>
                    <a:pt x="315944" y="101443"/>
                  </a:lnTo>
                  <a:close/>
                  <a:moveTo>
                    <a:pt x="347567" y="202599"/>
                  </a:moveTo>
                  <a:lnTo>
                    <a:pt x="334137" y="189168"/>
                  </a:lnTo>
                  <a:lnTo>
                    <a:pt x="374047" y="149163"/>
                  </a:lnTo>
                  <a:lnTo>
                    <a:pt x="334137" y="109158"/>
                  </a:lnTo>
                  <a:lnTo>
                    <a:pt x="347567" y="95728"/>
                  </a:lnTo>
                  <a:lnTo>
                    <a:pt x="401003" y="1491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422041"/>
              <a:endParaRPr kumimoji="0" lang="ja-JP" altLang="en-US" sz="1477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  <p:sp>
        <p:nvSpPr>
          <p:cNvPr id="114" name="テキスト ボックス 113">
            <a:extLst>
              <a:ext uri="{FF2B5EF4-FFF2-40B4-BE49-F238E27FC236}">
                <a16:creationId xmlns:a16="http://schemas.microsoft.com/office/drawing/2014/main" id="{E83CA560-A661-49CF-B49A-2CCD411A9DC3}"/>
              </a:ext>
            </a:extLst>
          </p:cNvPr>
          <p:cNvSpPr txBox="1"/>
          <p:nvPr/>
        </p:nvSpPr>
        <p:spPr>
          <a:xfrm>
            <a:off x="2539927" y="1494644"/>
            <a:ext cx="539295" cy="30207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</a:ln>
        </p:spPr>
        <p:txBody>
          <a:bodyPr wrap="square" lIns="33231" rIns="0" rtlCol="0">
            <a:spAutoFit/>
          </a:bodyPr>
          <a:lstStyle/>
          <a:p>
            <a:pPr defTabSz="389586">
              <a:defRPr/>
            </a:pPr>
            <a:r>
              <a:rPr lang="ja-JP" altLang="en-US" sz="1363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救急　</a:t>
            </a:r>
          </a:p>
        </p:txBody>
      </p:sp>
      <p:cxnSp>
        <p:nvCxnSpPr>
          <p:cNvPr id="115" name="直線矢印コネクタ 114">
            <a:extLst>
              <a:ext uri="{FF2B5EF4-FFF2-40B4-BE49-F238E27FC236}">
                <a16:creationId xmlns:a16="http://schemas.microsoft.com/office/drawing/2014/main" id="{FD0A9937-9370-405A-B41A-58FD89BE1723}"/>
              </a:ext>
            </a:extLst>
          </p:cNvPr>
          <p:cNvCxnSpPr>
            <a:cxnSpLocks/>
          </p:cNvCxnSpPr>
          <p:nvPr/>
        </p:nvCxnSpPr>
        <p:spPr>
          <a:xfrm flipV="1">
            <a:off x="3609186" y="2276790"/>
            <a:ext cx="0" cy="323329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headEnd type="arrow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8374B03-9206-4C80-9359-B34B37039FBD}"/>
              </a:ext>
            </a:extLst>
          </p:cNvPr>
          <p:cNvSpPr txBox="1"/>
          <p:nvPr/>
        </p:nvSpPr>
        <p:spPr>
          <a:xfrm>
            <a:off x="214698" y="1555385"/>
            <a:ext cx="21627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22041"/>
            <a:r>
              <a:rPr lang="ja-JP" altLang="en-US" sz="1050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＜入院依頼を希望する医療機関＞</a:t>
            </a:r>
          </a:p>
        </p:txBody>
      </p:sp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9CFC6752-136D-4660-B6BE-2A23AA4531A2}"/>
              </a:ext>
            </a:extLst>
          </p:cNvPr>
          <p:cNvSpPr txBox="1"/>
          <p:nvPr/>
        </p:nvSpPr>
        <p:spPr>
          <a:xfrm>
            <a:off x="7192640" y="1544944"/>
            <a:ext cx="152317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22041"/>
            <a:r>
              <a:rPr lang="ja-JP" altLang="en-US" sz="1050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＜受け入れ医療機関＞</a:t>
            </a:r>
          </a:p>
        </p:txBody>
      </p:sp>
      <p:sp>
        <p:nvSpPr>
          <p:cNvPr id="82" name="矢印: 左右 81">
            <a:extLst>
              <a:ext uri="{FF2B5EF4-FFF2-40B4-BE49-F238E27FC236}">
                <a16:creationId xmlns:a16="http://schemas.microsoft.com/office/drawing/2014/main" id="{DD6DF4A0-8736-46BE-973D-019A3E3C898C}"/>
              </a:ext>
            </a:extLst>
          </p:cNvPr>
          <p:cNvSpPr/>
          <p:nvPr/>
        </p:nvSpPr>
        <p:spPr>
          <a:xfrm rot="2729209">
            <a:off x="1678173" y="4727008"/>
            <a:ext cx="770447" cy="295912"/>
          </a:xfrm>
          <a:prstGeom prst="left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22041"/>
            <a:endParaRPr lang="ja-JP" altLang="en-US" sz="1662">
              <a:solidFill>
                <a:prstClr val="white"/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6" name="矢印: 下 5">
            <a:extLst>
              <a:ext uri="{FF2B5EF4-FFF2-40B4-BE49-F238E27FC236}">
                <a16:creationId xmlns:a16="http://schemas.microsoft.com/office/drawing/2014/main" id="{0F045AC3-68F0-4B81-A11C-AED2417EA94E}"/>
              </a:ext>
            </a:extLst>
          </p:cNvPr>
          <p:cNvSpPr/>
          <p:nvPr/>
        </p:nvSpPr>
        <p:spPr>
          <a:xfrm>
            <a:off x="806885" y="4651477"/>
            <a:ext cx="497585" cy="595561"/>
          </a:xfrm>
          <a:prstGeom prst="downArrow">
            <a:avLst>
              <a:gd name="adj1" fmla="val 50000"/>
              <a:gd name="adj2" fmla="val 37745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22041"/>
            <a:endParaRPr lang="ja-JP" altLang="en-US" sz="1662">
              <a:solidFill>
                <a:prstClr val="white"/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2392D8D2-8022-4BC8-9323-824EADBF1D57}"/>
              </a:ext>
            </a:extLst>
          </p:cNvPr>
          <p:cNvSpPr txBox="1"/>
          <p:nvPr/>
        </p:nvSpPr>
        <p:spPr>
          <a:xfrm>
            <a:off x="685580" y="4738599"/>
            <a:ext cx="755335" cy="2628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22041"/>
            <a:r>
              <a:rPr lang="ja-JP" altLang="en-US" sz="1108" b="1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順次拡大</a:t>
            </a:r>
            <a:endParaRPr lang="en-US" altLang="ja-JP" sz="1108" b="1" dirty="0">
              <a:solidFill>
                <a:prstClr val="black"/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118" name="テキスト ボックス 117">
            <a:extLst>
              <a:ext uri="{FF2B5EF4-FFF2-40B4-BE49-F238E27FC236}">
                <a16:creationId xmlns:a16="http://schemas.microsoft.com/office/drawing/2014/main" id="{819F80C4-501C-40CB-A592-FA510304EE13}"/>
              </a:ext>
            </a:extLst>
          </p:cNvPr>
          <p:cNvSpPr txBox="1"/>
          <p:nvPr/>
        </p:nvSpPr>
        <p:spPr>
          <a:xfrm>
            <a:off x="240263" y="2580705"/>
            <a:ext cx="1184940" cy="2414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22041"/>
            <a:r>
              <a:rPr lang="ja-JP" altLang="en-US" sz="969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＜対応医療機関＞</a:t>
            </a:r>
          </a:p>
        </p:txBody>
      </p:sp>
      <p:sp>
        <p:nvSpPr>
          <p:cNvPr id="117" name="テキスト ボックス 116">
            <a:extLst>
              <a:ext uri="{FF2B5EF4-FFF2-40B4-BE49-F238E27FC236}">
                <a16:creationId xmlns:a16="http://schemas.microsoft.com/office/drawing/2014/main" id="{D4737619-4C9B-4C47-84DF-F42E9B7D0EC5}"/>
              </a:ext>
            </a:extLst>
          </p:cNvPr>
          <p:cNvSpPr txBox="1"/>
          <p:nvPr/>
        </p:nvSpPr>
        <p:spPr>
          <a:xfrm>
            <a:off x="324199" y="467567"/>
            <a:ext cx="8384485" cy="969217"/>
          </a:xfrm>
          <a:prstGeom prst="rect">
            <a:avLst/>
          </a:prstGeom>
          <a:solidFill>
            <a:schemeClr val="bg1"/>
          </a:solidFill>
          <a:ln w="22225">
            <a:solidFill>
              <a:srgbClr val="0070C0"/>
            </a:solidFill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171450" marR="0" lvl="0" indent="-171450" fontAlgn="auto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200" b="0" i="0" u="none" strike="noStrike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 dirty="0"/>
              <a:t>入院調整において、入院依頼を希望する医療機関と受け入れ医療機関間で、空床情報を共有できる情報基盤として、地区医師会等と連携しながら</a:t>
            </a:r>
            <a:r>
              <a:rPr lang="en-US" altLang="ja-JP" dirty="0"/>
              <a:t>G-MIS</a:t>
            </a:r>
            <a:r>
              <a:rPr lang="ja-JP" altLang="en-US" dirty="0"/>
              <a:t>を活用していただく。</a:t>
            </a:r>
            <a:endParaRPr lang="en-US" altLang="ja-JP" dirty="0"/>
          </a:p>
          <a:p>
            <a:r>
              <a:rPr lang="ja-JP" altLang="en-US" dirty="0"/>
              <a:t>本システムによって、受け入れ医療機関の空床情報を検索できることで、入院調整を効率的に行うことが可能になる。（本システムにはマッチング機能は備えておらず、最終調整は電話でのやり取りを想定している。）</a:t>
            </a:r>
            <a:endParaRPr lang="en-US" altLang="ja-JP" dirty="0"/>
          </a:p>
        </p:txBody>
      </p: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B4F6CB99-0699-428D-B847-E5768DDC3FC5}"/>
              </a:ext>
            </a:extLst>
          </p:cNvPr>
          <p:cNvSpPr txBox="1"/>
          <p:nvPr/>
        </p:nvSpPr>
        <p:spPr>
          <a:xfrm>
            <a:off x="3904172" y="5009364"/>
            <a:ext cx="777777" cy="23436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defTabSz="422041"/>
            <a:r>
              <a:rPr lang="ja-JP" altLang="en-US" sz="923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都道府県等</a:t>
            </a:r>
          </a:p>
        </p:txBody>
      </p:sp>
    </p:spTree>
    <p:extLst>
      <p:ext uri="{BB962C8B-B14F-4D97-AF65-F5344CB8AC3E}">
        <p14:creationId xmlns:p14="http://schemas.microsoft.com/office/powerpoint/2010/main" val="180889015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765FE0DA-D247-486C-BF42-DBB9705F90D8}" vid="{BD63521F-5098-41E8-9264-55C75258C882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77A294B8C88E60478E4D42D1EC2D288C" ma:contentTypeVersion="4" ma:contentTypeDescription="新しいドキュメントを作成します。" ma:contentTypeScope="" ma:versionID="a5a6e0c8c9b94db7ff3398cb6d82ae0f">
  <xsd:schema xmlns:xsd="http://www.w3.org/2001/XMLSchema" xmlns:xs="http://www.w3.org/2001/XMLSchema" xmlns:p="http://schemas.microsoft.com/office/2006/metadata/properties" xmlns:ns2="66358bc7-6fbd-4a3a-a4ba-7114b84b5dff" xmlns:ns3="edc1b295-40dd-48a2-b23f-5d8f0756a20e" targetNamespace="http://schemas.microsoft.com/office/2006/metadata/properties" ma:root="true" ma:fieldsID="442d095037b4bdaa0a19cb654693af52" ns2:_="" ns3:_="">
    <xsd:import namespace="66358bc7-6fbd-4a3a-a4ba-7114b84b5dff"/>
    <xsd:import namespace="edc1b295-40dd-48a2-b23f-5d8f0756a20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358bc7-6fbd-4a3a-a4ba-7114b84b5df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c1b295-40dd-48a2-b23f-5d8f0756a20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E856533-9A99-47D9-9FFD-5CBECFBB6C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6358bc7-6fbd-4a3a-a4ba-7114b84b5dff"/>
    <ds:schemaRef ds:uri="edc1b295-40dd-48a2-b23f-5d8f0756a20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3D4AC93-08DA-4EE9-AF93-CB9F9CE80F4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77C4684-7894-42E4-8A3E-08CD5BBE7B42}">
  <ds:schemaRefs>
    <ds:schemaRef ds:uri="66358bc7-6fbd-4a3a-a4ba-7114b84b5dff"/>
    <ds:schemaRef ds:uri="http://schemas.microsoft.com/office/infopath/2007/PartnerControls"/>
    <ds:schemaRef ds:uri="http://purl.org/dc/elements/1.1/"/>
    <ds:schemaRef ds:uri="edc1b295-40dd-48a2-b23f-5d8f0756a20e"/>
    <ds:schemaRef ds:uri="http://purl.org/dc/terms/"/>
    <ds:schemaRef ds:uri="http://schemas.microsoft.com/office/2006/documentManagement/types"/>
    <ds:schemaRef ds:uri="http://schemas.microsoft.com/office/2006/metadata/properties"/>
    <ds:schemaRef ds:uri="http://purl.org/dc/dcmitype/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2688</TotalTime>
  <Words>419</Words>
  <Application>Microsoft Office PowerPoint</Application>
  <PresentationFormat>画面に合わせる (4:3)</PresentationFormat>
  <Paragraphs>44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ＭＳ Ｐゴシック</vt:lpstr>
      <vt:lpstr>メイリオ</vt:lpstr>
      <vt:lpstr>游ゴシック</vt:lpstr>
      <vt:lpstr>Arial</vt:lpstr>
      <vt:lpstr>Calibri</vt:lpstr>
      <vt:lpstr>Segoe UI</vt:lpstr>
      <vt:lpstr>1_Office ​​テーマ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篠塚 健(shinozuka-ken.i21)</dc:creator>
  <cp:lastModifiedBy>木村 安沙(kimura-asa.wz8)</cp:lastModifiedBy>
  <cp:revision>138</cp:revision>
  <cp:lastPrinted>2023-03-28T10:51:58Z</cp:lastPrinted>
  <dcterms:created xsi:type="dcterms:W3CDTF">2023-01-27T04:34:06Z</dcterms:created>
  <dcterms:modified xsi:type="dcterms:W3CDTF">2023-04-10T16:14:06Z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0x01010077A294B8C88E60478E4D42D1EC2D288C</vt:lpwstr>
  </property>
</Properties>
</file>