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1178" r:id="rId2"/>
  </p:sldIdLst>
  <p:sldSz cx="9906000" cy="6858000" type="A4"/>
  <p:notesSz cx="6815138"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FFFF"/>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123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5275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60800" y="0"/>
            <a:ext cx="2952750" cy="498475"/>
          </a:xfrm>
          <a:prstGeom prst="rect">
            <a:avLst/>
          </a:prstGeom>
        </p:spPr>
        <p:txBody>
          <a:bodyPr vert="horz" lIns="91440" tIns="45720" rIns="91440" bIns="45720" rtlCol="0"/>
          <a:lstStyle>
            <a:lvl1pPr algn="r">
              <a:defRPr sz="1200"/>
            </a:lvl1pPr>
          </a:lstStyle>
          <a:p>
            <a:fld id="{07D6FBEA-4160-49DE-B0DB-9F88CD79A8A1}" type="datetimeFigureOut">
              <a:rPr kumimoji="1" lang="ja-JP" altLang="en-US" smtClean="0"/>
              <a:t>2024/1/29</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9812"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7900"/>
            <a:ext cx="5453062" cy="3916363"/>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8800"/>
            <a:ext cx="295275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60800" y="9448800"/>
            <a:ext cx="2952750" cy="498475"/>
          </a:xfrm>
          <a:prstGeom prst="rect">
            <a:avLst/>
          </a:prstGeom>
        </p:spPr>
        <p:txBody>
          <a:bodyPr vert="horz" lIns="91440" tIns="45720" rIns="91440" bIns="45720" rtlCol="0" anchor="b"/>
          <a:lstStyle>
            <a:lvl1pPr algn="r">
              <a:defRPr sz="1200"/>
            </a:lvl1pPr>
          </a:lstStyle>
          <a:p>
            <a:fld id="{4DCCDC00-BB70-4EC3-B272-75A7225610D5}" type="slidenum">
              <a:rPr kumimoji="1" lang="ja-JP" altLang="en-US" smtClean="0"/>
              <a:t>‹#›</a:t>
            </a:fld>
            <a:endParaRPr kumimoji="1" lang="ja-JP" altLang="en-US"/>
          </a:p>
        </p:txBody>
      </p:sp>
    </p:spTree>
    <p:extLst>
      <p:ext uri="{BB962C8B-B14F-4D97-AF65-F5344CB8AC3E}">
        <p14:creationId xmlns:p14="http://schemas.microsoft.com/office/powerpoint/2010/main" val="42365358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 イメージ プレースホルダー 1">
            <a:extLst>
              <a:ext uri="{FF2B5EF4-FFF2-40B4-BE49-F238E27FC236}">
                <a16:creationId xmlns:a16="http://schemas.microsoft.com/office/drawing/2014/main" id="{9A9AEFEC-D413-1EE0-3A0E-F922EC6CAB78}"/>
              </a:ext>
            </a:extLst>
          </p:cNvPr>
          <p:cNvSpPr>
            <a:spLocks noGrp="1" noRot="1" noChangeAspect="1" noChangeArrowheads="1" noTextEdit="1"/>
          </p:cNvSpPr>
          <p:nvPr>
            <p:ph type="sldImg"/>
          </p:nvPr>
        </p:nvSpPr>
        <p:spPr>
          <a:ln/>
        </p:spPr>
      </p:sp>
      <p:sp>
        <p:nvSpPr>
          <p:cNvPr id="27651" name="ノート プレースホルダー 2">
            <a:extLst>
              <a:ext uri="{FF2B5EF4-FFF2-40B4-BE49-F238E27FC236}">
                <a16:creationId xmlns:a16="http://schemas.microsoft.com/office/drawing/2014/main" id="{A468046F-5780-57AB-6BD6-5E85EC7975BC}"/>
              </a:ext>
            </a:extLst>
          </p:cNvPr>
          <p:cNvSpPr>
            <a:spLocks noGrp="1" noChangeArrowheads="1"/>
          </p:cNvSpPr>
          <p:nvPr>
            <p:ph type="body" idx="1"/>
          </p:nvPr>
        </p:nvSpPr>
        <p:spPr>
          <a:xfrm>
            <a:off x="26988" y="4718050"/>
            <a:ext cx="6778625" cy="5035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latin typeface="HG丸ｺﾞｼｯｸM-PRO" panose="020F0600000000000000" pitchFamily="50" charset="-128"/>
                <a:ea typeface="HG丸ｺﾞｼｯｸM-PRO" panose="020F0600000000000000" pitchFamily="50" charset="-128"/>
              </a:rPr>
              <a:t>次に、余裕期間制度の取り組みについてです。</a:t>
            </a:r>
            <a:endParaRPr lang="en-US" altLang="ja-JP">
              <a:latin typeface="HG丸ｺﾞｼｯｸM-PRO" panose="020F0600000000000000" pitchFamily="50" charset="-128"/>
              <a:ea typeface="HG丸ｺﾞｼｯｸM-PRO" panose="020F0600000000000000" pitchFamily="50" charset="-128"/>
            </a:endParaRPr>
          </a:p>
          <a:p>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建設業は就業者数が減少しており、限られた人材等を有効に活用するため、施工時期の平準化は有効な手段である。</a:t>
            </a:r>
            <a:endParaRPr lang="en-US" altLang="ja-JP">
              <a:latin typeface="HG丸ｺﾞｼｯｸM-PRO" panose="020F0600000000000000" pitchFamily="50" charset="-128"/>
              <a:ea typeface="HG丸ｺﾞｼｯｸM-PRO" panose="020F0600000000000000" pitchFamily="50" charset="-128"/>
            </a:endParaRPr>
          </a:p>
          <a:p>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このため県では、令和２年６月から余裕期間制度を導入し、試行工事に取り組んでおり、昨年度は約１５０件の工事で発注しております。</a:t>
            </a:r>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　</a:t>
            </a:r>
            <a:r>
              <a:rPr lang="ja-JP" altLang="en-US" sz="1100">
                <a:latin typeface="HG丸ｺﾞｼｯｸM-PRO" panose="020F0600000000000000" pitchFamily="50" charset="-128"/>
                <a:ea typeface="HG丸ｺﾞｼｯｸM-PRO" panose="020F0600000000000000" pitchFamily="50" charset="-128"/>
              </a:rPr>
              <a:t>　　</a:t>
            </a:r>
            <a:r>
              <a:rPr lang="ja-JP" altLang="en-US" sz="1100">
                <a:latin typeface="ＭＳ Ｐ明朝" panose="02020600040205080304" pitchFamily="18" charset="-128"/>
              </a:rPr>
              <a:t>→＜実績＞　Ｒ４（２月末）：１５１件　　Ｒ３：１４１件　　Ｒ２：１８件</a:t>
            </a:r>
            <a:endParaRPr lang="en-US" altLang="ja-JP" sz="1100">
              <a:latin typeface="ＭＳ Ｐ明朝" panose="02020600040205080304" pitchFamily="18" charset="-128"/>
            </a:endParaRPr>
          </a:p>
          <a:p>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対象工事は、災害復旧工事を除き、供用開始や関連工事等に影響がない工事及び当該年度及び翌債等で承認された期日を超えない工事とする。</a:t>
            </a:r>
            <a:endParaRPr lang="en-US" altLang="ja-JP">
              <a:latin typeface="HG丸ｺﾞｼｯｸM-PRO" panose="020F0600000000000000" pitchFamily="50" charset="-128"/>
              <a:ea typeface="HG丸ｺﾞｼｯｸM-PRO" panose="020F0600000000000000" pitchFamily="50" charset="-128"/>
            </a:endParaRPr>
          </a:p>
          <a:p>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余裕期間制度は、これまでの実工期に、受注者が資機材や建設労働者などを確保するための余裕期間を加えて発注し、受注者が余裕期間を含めた全体工期の中で着工及び完成日を任意で選択できる。</a:t>
            </a:r>
            <a:endParaRPr lang="en-US" altLang="ja-JP">
              <a:latin typeface="HG丸ｺﾞｼｯｸM-PRO" panose="020F0600000000000000" pitchFamily="50" charset="-128"/>
              <a:ea typeface="HG丸ｺﾞｼｯｸM-PRO" panose="020F0600000000000000" pitchFamily="50" charset="-128"/>
            </a:endParaRPr>
          </a:p>
          <a:p>
            <a:endParaRPr lang="en-US" altLang="ja-JP">
              <a:latin typeface="HG丸ｺﾞｼｯｸM-PRO" panose="020F0600000000000000" pitchFamily="50" charset="-128"/>
              <a:ea typeface="HG丸ｺﾞｼｯｸM-PRO" panose="020F0600000000000000" pitchFamily="50" charset="-128"/>
            </a:endParaRPr>
          </a:p>
          <a:p>
            <a:r>
              <a:rPr lang="ja-JP" altLang="en-US">
                <a:latin typeface="HG丸ｺﾞｼｯｸM-PRO" panose="020F0600000000000000" pitchFamily="50" charset="-128"/>
                <a:ea typeface="HG丸ｺﾞｼｯｸM-PRO" panose="020F0600000000000000" pitchFamily="50" charset="-128"/>
              </a:rPr>
              <a:t>なお、この制度は、受注者側の観点から施工時期の平準化を図るものであり、着工までの余裕期間の間は、現場代理人や主任技術者等の配置を要しません。</a:t>
            </a:r>
            <a:endParaRPr lang="en-US" altLang="ja-JP">
              <a:latin typeface="HG丸ｺﾞｼｯｸM-PRO" panose="020F0600000000000000" pitchFamily="50" charset="-128"/>
              <a:ea typeface="HG丸ｺﾞｼｯｸM-PRO" panose="020F0600000000000000" pitchFamily="50" charset="-128"/>
            </a:endParaRPr>
          </a:p>
          <a:p>
            <a:endParaRPr lang="ja-JP" altLang="en-US" sz="1000">
              <a:latin typeface="ＭＳ Ｐ明朝" panose="02020600040205080304" pitchFamily="18" charset="-128"/>
            </a:endParaRPr>
          </a:p>
        </p:txBody>
      </p:sp>
    </p:spTree>
    <p:extLst>
      <p:ext uri="{BB962C8B-B14F-4D97-AF65-F5344CB8AC3E}">
        <p14:creationId xmlns:p14="http://schemas.microsoft.com/office/powerpoint/2010/main" val="246009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3008868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659218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1009748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1128638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45897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454592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1980529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2628261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2024859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1157558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9F6D085-3A17-476F-A8E0-4F7255520B5A}" type="datetimeFigureOut">
              <a:rPr kumimoji="1" lang="ja-JP" altLang="en-US" smtClean="0"/>
              <a:t>2024/1/29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2682064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F6D085-3A17-476F-A8E0-4F7255520B5A}" type="datetimeFigureOut">
              <a:rPr kumimoji="1" lang="ja-JP" altLang="en-US" smtClean="0"/>
              <a:t>2024/1/29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33066F-BDF0-450B-84AA-F485B1608F85}" type="slidenum">
              <a:rPr kumimoji="1" lang="ja-JP" altLang="en-US" smtClean="0"/>
              <a:t>‹#›</a:t>
            </a:fld>
            <a:endParaRPr kumimoji="1" lang="ja-JP" altLang="en-US"/>
          </a:p>
        </p:txBody>
      </p:sp>
    </p:spTree>
    <p:extLst>
      <p:ext uri="{BB962C8B-B14F-4D97-AF65-F5344CB8AC3E}">
        <p14:creationId xmlns:p14="http://schemas.microsoft.com/office/powerpoint/2010/main" val="32185290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直線コネクタ 50">
            <a:extLst>
              <a:ext uri="{FF2B5EF4-FFF2-40B4-BE49-F238E27FC236}">
                <a16:creationId xmlns:a16="http://schemas.microsoft.com/office/drawing/2014/main" id="{F540E492-CB10-8D6C-9D9C-5005D88121B8}"/>
              </a:ext>
            </a:extLst>
          </p:cNvPr>
          <p:cNvCxnSpPr/>
          <p:nvPr/>
        </p:nvCxnSpPr>
        <p:spPr>
          <a:xfrm>
            <a:off x="656615" y="5118350"/>
            <a:ext cx="833219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626" name="Rectangle 73">
            <a:extLst>
              <a:ext uri="{FF2B5EF4-FFF2-40B4-BE49-F238E27FC236}">
                <a16:creationId xmlns:a16="http://schemas.microsoft.com/office/drawing/2014/main" id="{14A00156-D268-21C8-2C51-E26303E584C7}"/>
              </a:ext>
            </a:extLst>
          </p:cNvPr>
          <p:cNvSpPr>
            <a:spLocks noChangeAspect="1" noChangeArrowheads="1"/>
          </p:cNvSpPr>
          <p:nvPr/>
        </p:nvSpPr>
        <p:spPr bwMode="auto">
          <a:xfrm>
            <a:off x="0" y="-4763"/>
            <a:ext cx="9906000" cy="430213"/>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kumimoji="1" sz="2400">
                <a:solidFill>
                  <a:schemeClr val="tx2"/>
                </a:solidFill>
                <a:latin typeface="Times New Roman" panose="02020603050405020304" pitchFamily="18" charset="0"/>
                <a:ea typeface="ＭＳ Ｐゴシック" panose="020B0600070205080204" pitchFamily="50" charset="-128"/>
              </a:defRPr>
            </a:lvl1pPr>
            <a:lvl2pPr marL="742950" indent="-285750">
              <a:defRPr kumimoji="1" sz="2400">
                <a:solidFill>
                  <a:schemeClr val="tx2"/>
                </a:solidFill>
                <a:latin typeface="Times New Roman" panose="02020603050405020304" pitchFamily="18" charset="0"/>
                <a:ea typeface="ＭＳ Ｐゴシック" panose="020B0600070205080204" pitchFamily="50" charset="-128"/>
              </a:defRPr>
            </a:lvl2pPr>
            <a:lvl3pPr marL="1143000" indent="-228600">
              <a:defRPr kumimoji="1" sz="2400">
                <a:solidFill>
                  <a:schemeClr val="tx2"/>
                </a:solidFill>
                <a:latin typeface="Times New Roman" panose="02020603050405020304" pitchFamily="18" charset="0"/>
                <a:ea typeface="ＭＳ Ｐゴシック" panose="020B0600070205080204" pitchFamily="50" charset="-128"/>
              </a:defRPr>
            </a:lvl3pPr>
            <a:lvl4pPr marL="1600200" indent="-228600">
              <a:defRPr kumimoji="1" sz="2400">
                <a:solidFill>
                  <a:schemeClr val="tx2"/>
                </a:solidFill>
                <a:latin typeface="Times New Roman" panose="02020603050405020304" pitchFamily="18" charset="0"/>
                <a:ea typeface="ＭＳ Ｐゴシック" panose="020B0600070205080204" pitchFamily="50" charset="-128"/>
              </a:defRPr>
            </a:lvl4pPr>
            <a:lvl5pPr marL="2057400" indent="-228600">
              <a:defRPr kumimoji="1" sz="2400">
                <a:solidFill>
                  <a:schemeClr val="tx2"/>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0"/>
              </a:spcBef>
              <a:spcAft>
                <a:spcPct val="0"/>
              </a:spcAft>
              <a:defRPr kumimoji="1" sz="2400">
                <a:solidFill>
                  <a:schemeClr val="tx2"/>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0"/>
              </a:spcBef>
              <a:spcAft>
                <a:spcPct val="0"/>
              </a:spcAft>
              <a:defRPr kumimoji="1" sz="2400">
                <a:solidFill>
                  <a:schemeClr val="tx2"/>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0"/>
              </a:spcBef>
              <a:spcAft>
                <a:spcPct val="0"/>
              </a:spcAft>
              <a:defRPr kumimoji="1" sz="2400">
                <a:solidFill>
                  <a:schemeClr val="tx2"/>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0"/>
              </a:spcBef>
              <a:spcAft>
                <a:spcPct val="0"/>
              </a:spcAft>
              <a:defRPr kumimoji="1" sz="2400">
                <a:solidFill>
                  <a:schemeClr val="tx2"/>
                </a:solidFill>
                <a:latin typeface="Times New Roman" panose="02020603050405020304" pitchFamily="18" charset="0"/>
                <a:ea typeface="ＭＳ Ｐゴシック" panose="020B0600070205080204" pitchFamily="50" charset="-128"/>
              </a:defRPr>
            </a:lvl9pPr>
          </a:lstStyle>
          <a:p>
            <a:pPr algn="ctr"/>
            <a:r>
              <a:rPr lang="ja-JP" altLang="en-US" sz="2200" b="1" dirty="0">
                <a:solidFill>
                  <a:schemeClr val="bg1"/>
                </a:solidFill>
                <a:latin typeface="Arial" panose="020B0604020202020204" pitchFamily="34" charset="0"/>
              </a:rPr>
              <a:t>遠隔地からの建設資材調達対策</a:t>
            </a:r>
          </a:p>
        </p:txBody>
      </p:sp>
      <p:pic>
        <p:nvPicPr>
          <p:cNvPr id="26661" name="図 39">
            <a:extLst>
              <a:ext uri="{FF2B5EF4-FFF2-40B4-BE49-F238E27FC236}">
                <a16:creationId xmlns:a16="http://schemas.microsoft.com/office/drawing/2014/main" id="{16B26BA7-DC02-D35C-7884-0E8AA01B0D0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21111" y="43637"/>
            <a:ext cx="89535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角丸四角形 41">
            <a:extLst>
              <a:ext uri="{FF2B5EF4-FFF2-40B4-BE49-F238E27FC236}">
                <a16:creationId xmlns:a16="http://schemas.microsoft.com/office/drawing/2014/main" id="{59E55EC2-F577-2BE7-C7D7-3E2ACF3CE01A}"/>
              </a:ext>
            </a:extLst>
          </p:cNvPr>
          <p:cNvSpPr/>
          <p:nvPr/>
        </p:nvSpPr>
        <p:spPr>
          <a:xfrm>
            <a:off x="76200" y="444603"/>
            <a:ext cx="9725025" cy="4225933"/>
          </a:xfrm>
          <a:prstGeom prst="roundRect">
            <a:avLst>
              <a:gd name="adj" fmla="val 1845"/>
            </a:avLst>
          </a:prstGeom>
          <a:noFill/>
          <a:ln w="19050" cap="flat" cmpd="sng" algn="ctr">
            <a:solidFill>
              <a:schemeClr val="tx1"/>
            </a:solidFill>
            <a:prstDash val="solid"/>
          </a:ln>
          <a:effectLst/>
        </p:spPr>
        <p:txBody>
          <a:bodyPr lIns="106576" tIns="37895" rIns="106576" bIns="37895"/>
          <a:lstStyle/>
          <a:p>
            <a:pPr defTabSz="757634">
              <a:lnSpc>
                <a:spcPct val="150000"/>
              </a:lnSpc>
              <a:defRPr/>
            </a:pPr>
            <a:endParaRPr kumimoji="0" lang="en-US" altLang="ja-JP" sz="947" kern="0" dirty="0">
              <a:latin typeface="HG丸ｺﾞｼｯｸM-PRO" panose="020F0600000000000000" pitchFamily="50" charset="-128"/>
              <a:ea typeface="HG丸ｺﾞｼｯｸM-PRO" panose="020F0600000000000000" pitchFamily="50" charset="-128"/>
            </a:endParaRPr>
          </a:p>
          <a:p>
            <a:pPr defTabSz="757634">
              <a:lnSpc>
                <a:spcPct val="150000"/>
              </a:lnSpc>
              <a:defRPr/>
            </a:pPr>
            <a:endParaRPr kumimoji="0" lang="ja-JP" altLang="en-US" sz="947" kern="0" dirty="0">
              <a:latin typeface="HG丸ｺﾞｼｯｸM-PRO" panose="020F0600000000000000" pitchFamily="50" charset="-128"/>
              <a:ea typeface="HG丸ｺﾞｼｯｸM-PRO" panose="020F0600000000000000" pitchFamily="50" charset="-128"/>
            </a:endParaRPr>
          </a:p>
        </p:txBody>
      </p:sp>
      <p:sp>
        <p:nvSpPr>
          <p:cNvPr id="5" name="角丸四角形 24">
            <a:extLst>
              <a:ext uri="{FF2B5EF4-FFF2-40B4-BE49-F238E27FC236}">
                <a16:creationId xmlns:a16="http://schemas.microsoft.com/office/drawing/2014/main" id="{8F0A3601-C822-02AE-2AA3-00F7220B72A0}"/>
              </a:ext>
            </a:extLst>
          </p:cNvPr>
          <p:cNvSpPr/>
          <p:nvPr/>
        </p:nvSpPr>
        <p:spPr>
          <a:xfrm>
            <a:off x="76200" y="442404"/>
            <a:ext cx="687058" cy="239713"/>
          </a:xfrm>
          <a:prstGeom prst="roundRect">
            <a:avLst>
              <a:gd name="adj" fmla="val 25387"/>
            </a:avLst>
          </a:prstGeom>
          <a:gradFill>
            <a:gsLst>
              <a:gs pos="0">
                <a:schemeClr val="accent3">
                  <a:lumMod val="20000"/>
                  <a:lumOff val="80000"/>
                </a:schemeClr>
              </a:gs>
              <a:gs pos="50000">
                <a:schemeClr val="accent6">
                  <a:lumMod val="20000"/>
                  <a:lumOff val="80000"/>
                </a:schemeClr>
              </a:gs>
              <a:gs pos="100000">
                <a:schemeClr val="accent6"/>
              </a:gs>
            </a:gsLst>
          </a:gradFill>
          <a:ln>
            <a:solidFill>
              <a:schemeClr val="tx1"/>
            </a:solidFill>
          </a:ln>
        </p:spPr>
        <p:style>
          <a:lnRef idx="1">
            <a:schemeClr val="accent2"/>
          </a:lnRef>
          <a:fillRef idx="2">
            <a:schemeClr val="accent2"/>
          </a:fillRef>
          <a:effectRef idx="1">
            <a:schemeClr val="accent2"/>
          </a:effectRef>
          <a:fontRef idx="minor">
            <a:schemeClr val="dk1"/>
          </a:fontRef>
        </p:style>
        <p:txBody>
          <a:bodyPr lIns="75787" tIns="37895" rIns="75787" bIns="37895" anchor="ctr"/>
          <a:lstStyle/>
          <a:p>
            <a:pPr>
              <a:defRPr/>
            </a:pPr>
            <a:r>
              <a:rPr lang="ja-JP" altLang="en-US" sz="1539" b="1" dirty="0">
                <a:solidFill>
                  <a:schemeClr val="tx1"/>
                </a:solidFill>
                <a:latin typeface="HG丸ｺﾞｼｯｸM-PRO" panose="020F0600000000000000" pitchFamily="50" charset="-128"/>
                <a:ea typeface="HG丸ｺﾞｼｯｸM-PRO" panose="020F0600000000000000" pitchFamily="50" charset="-128"/>
              </a:rPr>
              <a:t>概要</a:t>
            </a:r>
            <a:endParaRPr lang="en-US" altLang="ja-JP" sz="1539" dirty="0">
              <a:solidFill>
                <a:schemeClr val="tx1"/>
              </a:solidFill>
              <a:latin typeface="HG丸ｺﾞｼｯｸM-PRO" panose="020F0600000000000000" pitchFamily="50" charset="-128"/>
              <a:ea typeface="HG丸ｺﾞｼｯｸM-PRO" panose="020F0600000000000000" pitchFamily="50" charset="-128"/>
            </a:endParaRPr>
          </a:p>
        </p:txBody>
      </p:sp>
      <p:sp>
        <p:nvSpPr>
          <p:cNvPr id="6" name="角丸四角形 29">
            <a:extLst>
              <a:ext uri="{FF2B5EF4-FFF2-40B4-BE49-F238E27FC236}">
                <a16:creationId xmlns:a16="http://schemas.microsoft.com/office/drawing/2014/main" id="{41DDEBCF-4F11-5EDA-E0AE-A60DF2181D03}"/>
              </a:ext>
            </a:extLst>
          </p:cNvPr>
          <p:cNvSpPr/>
          <p:nvPr/>
        </p:nvSpPr>
        <p:spPr>
          <a:xfrm>
            <a:off x="72718" y="640699"/>
            <a:ext cx="9696450" cy="1665476"/>
          </a:xfrm>
          <a:prstGeom prst="roundRect">
            <a:avLst>
              <a:gd name="adj" fmla="val 0"/>
            </a:avLst>
          </a:prstGeom>
          <a:noFill/>
          <a:ln>
            <a:noFill/>
          </a:ln>
          <a:effectLst/>
        </p:spPr>
        <p:style>
          <a:lnRef idx="1">
            <a:schemeClr val="accent1"/>
          </a:lnRef>
          <a:fillRef idx="2">
            <a:schemeClr val="accent1"/>
          </a:fillRef>
          <a:effectRef idx="1">
            <a:schemeClr val="accent1"/>
          </a:effectRef>
          <a:fontRef idx="minor">
            <a:schemeClr val="dk1"/>
          </a:fontRef>
        </p:style>
        <p:txBody>
          <a:bodyPr lIns="78193" tIns="39097" rIns="78193" bIns="39097"/>
          <a:lstStyle/>
          <a:p>
            <a:pPr>
              <a:lnSpc>
                <a:spcPts val="1800"/>
              </a:lnSpc>
              <a:defRPr/>
            </a:pPr>
            <a:r>
              <a:rPr lang="ja-JP" altLang="en-US" sz="1200" u="sng" dirty="0">
                <a:solidFill>
                  <a:schemeClr val="tx1"/>
                </a:solidFill>
                <a:latin typeface="ＭＳ ゴシック" panose="020B0609070205080204" pitchFamily="49" charset="-128"/>
                <a:ea typeface="ＭＳ ゴシック" panose="020B0609070205080204" pitchFamily="49" charset="-128"/>
              </a:rPr>
              <a:t>■遠隔地からの建設資材調達に係る設計変更</a:t>
            </a:r>
            <a:endParaRPr lang="en-US" altLang="ja-JP" sz="1200" u="sng"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○令和</a:t>
            </a:r>
            <a:r>
              <a:rPr lang="en-US" altLang="ja-JP" sz="1200" dirty="0">
                <a:solidFill>
                  <a:schemeClr val="tx1"/>
                </a:solidFill>
                <a:latin typeface="ＭＳ ゴシック" panose="020B0609070205080204" pitchFamily="49" charset="-128"/>
                <a:ea typeface="ＭＳ ゴシック" panose="020B0609070205080204" pitchFamily="49" charset="-128"/>
              </a:rPr>
              <a:t>6</a:t>
            </a:r>
            <a:r>
              <a:rPr lang="ja-JP" altLang="en-US" sz="1200" dirty="0">
                <a:solidFill>
                  <a:schemeClr val="tx1"/>
                </a:solidFill>
                <a:latin typeface="ＭＳ ゴシック" panose="020B0609070205080204" pitchFamily="49" charset="-128"/>
                <a:ea typeface="ＭＳ ゴシック" panose="020B0609070205080204" pitchFamily="49" charset="-128"/>
              </a:rPr>
              <a:t>年能登半島地震に伴い被災地では、一部の建設資材の調達がひっ迫し、遠隔地（</a:t>
            </a:r>
            <a:r>
              <a:rPr lang="en-US" altLang="ja-JP" sz="1200" dirty="0">
                <a:solidFill>
                  <a:schemeClr val="tx1"/>
                </a:solidFill>
                <a:latin typeface="ＭＳ ゴシック" panose="020B0609070205080204" pitchFamily="49" charset="-128"/>
                <a:ea typeface="ＭＳ ゴシック" panose="020B0609070205080204" pitchFamily="49" charset="-128"/>
              </a:rPr>
              <a:t>※</a:t>
            </a:r>
            <a:r>
              <a:rPr lang="ja-JP" altLang="en-US" sz="1200" dirty="0">
                <a:solidFill>
                  <a:schemeClr val="tx1"/>
                </a:solidFill>
                <a:latin typeface="ＭＳ ゴシック" panose="020B0609070205080204" pitchFamily="49" charset="-128"/>
                <a:ea typeface="ＭＳ ゴシック" panose="020B0609070205080204" pitchFamily="49" charset="-128"/>
              </a:rPr>
              <a:t>）から輸送費をかけて調達しなければなら</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なくなることが想定されることから、建設資材の調達に要する購入費及び輸送費を設計変更で計上するもの。</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1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a:t>
            </a:r>
            <a:r>
              <a:rPr lang="ja-JP" altLang="en-US" sz="1000" dirty="0">
                <a:solidFill>
                  <a:schemeClr val="tx1"/>
                </a:solidFill>
                <a:latin typeface="ＭＳ ゴシック" panose="020B0609070205080204" pitchFamily="49" charset="-128"/>
                <a:ea typeface="ＭＳ ゴシック" panose="020B0609070205080204" pitchFamily="49" charset="-128"/>
              </a:rPr>
              <a:t>　</a:t>
            </a:r>
            <a:r>
              <a:rPr lang="en-US" altLang="ja-JP" sz="1000" dirty="0">
                <a:solidFill>
                  <a:schemeClr val="tx1"/>
                </a:solidFill>
                <a:latin typeface="ＭＳ ゴシック" panose="020B0609070205080204" pitchFamily="49" charset="-128"/>
                <a:ea typeface="ＭＳ ゴシック" panose="020B0609070205080204" pitchFamily="49" charset="-128"/>
              </a:rPr>
              <a:t>※</a:t>
            </a:r>
            <a:r>
              <a:rPr lang="ja-JP" altLang="ja-JP" sz="1000" dirty="0">
                <a:solidFill>
                  <a:srgbClr val="000000"/>
                </a:solidFill>
                <a:effectLst/>
                <a:latin typeface="Times New Roman" panose="02020603050405020304" pitchFamily="18" charset="0"/>
                <a:ea typeface="ＭＳ 明朝" panose="02020609040205080304" pitchFamily="17" charset="-128"/>
                <a:cs typeface="ＭＳ 明朝" panose="02020609040205080304" pitchFamily="17" charset="-128"/>
              </a:rPr>
              <a:t>遠隔地：購入費にあっては対象工事の単価地区以外の地域、輸送費にあっては平常時の輸送元が存在する地域より遠方の地域をいう</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○当初設計は、標準積算、精算変更時に証明書類に基づき設計変更。</a:t>
            </a:r>
            <a:r>
              <a:rPr lang="ja-JP" altLang="en-US" sz="1000" dirty="0">
                <a:solidFill>
                  <a:schemeClr val="tx1"/>
                </a:solidFill>
                <a:latin typeface="ＭＳ 明朝" panose="02020609040205080304" pitchFamily="17" charset="-128"/>
                <a:ea typeface="ＭＳ 明朝" panose="02020609040205080304" pitchFamily="17" charset="-128"/>
              </a:rPr>
              <a:t>（証明書類：領収書、使用証明資料等）</a:t>
            </a:r>
            <a:endParaRPr lang="en-US" altLang="ja-JP" sz="1000" dirty="0">
              <a:solidFill>
                <a:schemeClr val="tx1"/>
              </a:solidFill>
              <a:latin typeface="ＭＳ 明朝" panose="02020609040205080304" pitchFamily="17" charset="-128"/>
              <a:ea typeface="ＭＳ 明朝" panose="02020609040205080304" pitchFamily="17"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■対象建設資材</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・購入費</a:t>
            </a:r>
            <a:r>
              <a:rPr lang="en-US" altLang="ja-JP" sz="1200" dirty="0">
                <a:solidFill>
                  <a:schemeClr val="tx1"/>
                </a:solidFill>
                <a:latin typeface="ＭＳ ゴシック" panose="020B0609070205080204" pitchFamily="49" charset="-128"/>
                <a:ea typeface="ＭＳ ゴシック" panose="020B0609070205080204" pitchFamily="49" charset="-128"/>
              </a:rPr>
              <a:t>(</a:t>
            </a:r>
            <a:r>
              <a:rPr lang="ja-JP" altLang="en-US" sz="1200" dirty="0">
                <a:solidFill>
                  <a:schemeClr val="tx1"/>
                </a:solidFill>
                <a:latin typeface="ＭＳ ゴシック" panose="020B0609070205080204" pitchFamily="49" charset="-128"/>
                <a:ea typeface="ＭＳ ゴシック" panose="020B0609070205080204" pitchFamily="49" charset="-128"/>
              </a:rPr>
              <a:t>現着</a:t>
            </a:r>
            <a:r>
              <a:rPr lang="en-US" altLang="ja-JP" sz="1200" dirty="0">
                <a:solidFill>
                  <a:schemeClr val="tx1"/>
                </a:solidFill>
                <a:latin typeface="ＭＳ ゴシック" panose="020B0609070205080204" pitchFamily="49" charset="-128"/>
                <a:ea typeface="ＭＳ ゴシック" panose="020B0609070205080204" pitchFamily="49" charset="-128"/>
              </a:rPr>
              <a:t>)</a:t>
            </a:r>
            <a:r>
              <a:rPr lang="ja-JP" altLang="en-US" sz="1200" dirty="0">
                <a:solidFill>
                  <a:schemeClr val="tx1"/>
                </a:solidFill>
                <a:latin typeface="ＭＳ ゴシック" panose="020B0609070205080204" pitchFamily="49" charset="-128"/>
                <a:ea typeface="ＭＳ ゴシック" panose="020B0609070205080204" pitchFamily="49" charset="-128"/>
              </a:rPr>
              <a:t>：生コンクリート、石材・骨材・土砂、アスファルト合材、コンクリート２次製品</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r>
              <a:rPr lang="ja-JP" altLang="en-US" sz="1200" dirty="0">
                <a:solidFill>
                  <a:schemeClr val="tx1"/>
                </a:solidFill>
                <a:latin typeface="ＭＳ ゴシック" panose="020B0609070205080204" pitchFamily="49" charset="-128"/>
                <a:ea typeface="ＭＳ ゴシック" panose="020B0609070205080204" pitchFamily="49" charset="-128"/>
              </a:rPr>
              <a:t>　・輸　送　費　：仮設材（鋼矢板、敷き鉄板等）</a:t>
            </a:r>
            <a:endParaRPr lang="en-US" altLang="ja-JP" sz="1200" dirty="0">
              <a:solidFill>
                <a:schemeClr val="tx1"/>
              </a:solidFill>
              <a:latin typeface="ＭＳ ゴシック" panose="020B0609070205080204" pitchFamily="49" charset="-128"/>
              <a:ea typeface="ＭＳ ゴシック" panose="020B0609070205080204" pitchFamily="49" charset="-128"/>
            </a:endParaRPr>
          </a:p>
          <a:p>
            <a:pPr>
              <a:lnSpc>
                <a:spcPts val="1800"/>
              </a:lnSpc>
              <a:defRPr/>
            </a:pPr>
            <a:endParaRPr lang="en-US" altLang="ja-JP" sz="1200" dirty="0">
              <a:solidFill>
                <a:schemeClr val="tx1"/>
              </a:solidFill>
              <a:latin typeface="ＭＳ ゴシック" panose="020B0609070205080204" pitchFamily="49" charset="-128"/>
              <a:ea typeface="ＭＳ ゴシック" panose="020B0609070205080204" pitchFamily="49" charset="-128"/>
            </a:endParaRPr>
          </a:p>
        </p:txBody>
      </p:sp>
      <p:sp>
        <p:nvSpPr>
          <p:cNvPr id="45" name="楕円 44">
            <a:extLst>
              <a:ext uri="{FF2B5EF4-FFF2-40B4-BE49-F238E27FC236}">
                <a16:creationId xmlns:a16="http://schemas.microsoft.com/office/drawing/2014/main" id="{09D70A2C-5261-15F7-91BD-9D6BD0CD11A0}"/>
              </a:ext>
            </a:extLst>
          </p:cNvPr>
          <p:cNvSpPr/>
          <p:nvPr/>
        </p:nvSpPr>
        <p:spPr>
          <a:xfrm>
            <a:off x="549972" y="5011707"/>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B416BCBE-B55A-1FE0-E10F-945E2CEC350B}"/>
              </a:ext>
            </a:extLst>
          </p:cNvPr>
          <p:cNvSpPr/>
          <p:nvPr/>
        </p:nvSpPr>
        <p:spPr>
          <a:xfrm>
            <a:off x="1125138" y="5014212"/>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角丸四角形 41">
            <a:extLst>
              <a:ext uri="{FF2B5EF4-FFF2-40B4-BE49-F238E27FC236}">
                <a16:creationId xmlns:a16="http://schemas.microsoft.com/office/drawing/2014/main" id="{7DDD9944-2985-CFEA-B754-C3A64A27749F}"/>
              </a:ext>
            </a:extLst>
          </p:cNvPr>
          <p:cNvSpPr/>
          <p:nvPr/>
        </p:nvSpPr>
        <p:spPr>
          <a:xfrm>
            <a:off x="71436" y="4684895"/>
            <a:ext cx="9725025" cy="2146685"/>
          </a:xfrm>
          <a:prstGeom prst="roundRect">
            <a:avLst>
              <a:gd name="adj" fmla="val 3744"/>
            </a:avLst>
          </a:prstGeom>
          <a:noFill/>
          <a:ln w="19050" cap="flat" cmpd="sng" algn="ctr">
            <a:solidFill>
              <a:schemeClr val="tx1"/>
            </a:solidFill>
            <a:prstDash val="solid"/>
          </a:ln>
          <a:effectLst/>
        </p:spPr>
        <p:txBody>
          <a:bodyPr lIns="106576" tIns="37895" rIns="106576" bIns="37895"/>
          <a:lstStyle/>
          <a:p>
            <a:pPr defTabSz="757634">
              <a:lnSpc>
                <a:spcPct val="150000"/>
              </a:lnSpc>
              <a:defRPr/>
            </a:pPr>
            <a:endParaRPr kumimoji="0" lang="en-US" altLang="ja-JP" sz="947" kern="0" dirty="0">
              <a:latin typeface="HG丸ｺﾞｼｯｸM-PRO" panose="020F0600000000000000" pitchFamily="50" charset="-128"/>
              <a:ea typeface="HG丸ｺﾞｼｯｸM-PRO" panose="020F0600000000000000" pitchFamily="50" charset="-128"/>
            </a:endParaRPr>
          </a:p>
          <a:p>
            <a:pPr defTabSz="757634">
              <a:lnSpc>
                <a:spcPct val="150000"/>
              </a:lnSpc>
              <a:defRPr/>
            </a:pPr>
            <a:endParaRPr kumimoji="0" lang="ja-JP" altLang="en-US" sz="947" kern="0" dirty="0">
              <a:latin typeface="HG丸ｺﾞｼｯｸM-PRO" panose="020F0600000000000000" pitchFamily="50" charset="-128"/>
              <a:ea typeface="HG丸ｺﾞｼｯｸM-PRO" panose="020F0600000000000000" pitchFamily="50" charset="-128"/>
            </a:endParaRPr>
          </a:p>
        </p:txBody>
      </p:sp>
      <p:sp>
        <p:nvSpPr>
          <p:cNvPr id="57" name="テキスト ボックス 56">
            <a:extLst>
              <a:ext uri="{FF2B5EF4-FFF2-40B4-BE49-F238E27FC236}">
                <a16:creationId xmlns:a16="http://schemas.microsoft.com/office/drawing/2014/main" id="{333517CE-2809-64EC-E98F-4DA99FC0A64E}"/>
              </a:ext>
            </a:extLst>
          </p:cNvPr>
          <p:cNvSpPr txBox="1"/>
          <p:nvPr/>
        </p:nvSpPr>
        <p:spPr>
          <a:xfrm>
            <a:off x="516218" y="5189043"/>
            <a:ext cx="226591" cy="1628179"/>
          </a:xfrm>
          <a:prstGeom prst="rect">
            <a:avLst/>
          </a:prstGeom>
          <a:noFill/>
          <a:ln>
            <a:noFill/>
          </a:ln>
        </p:spPr>
        <p:txBody>
          <a:bodyPr vert="eaVert" wrap="square" lIns="36000" tIns="36000" rIns="36000" bIns="36000">
            <a:spAutoFit/>
          </a:bodyPr>
          <a:lstStyle/>
          <a:p>
            <a:r>
              <a:rPr lang="ja-JP" altLang="en-US" sz="1000" dirty="0"/>
              <a:t>発注（特記仕様書で明示）</a:t>
            </a:r>
          </a:p>
        </p:txBody>
      </p:sp>
      <p:sp>
        <p:nvSpPr>
          <p:cNvPr id="58" name="テキスト ボックス 57">
            <a:extLst>
              <a:ext uri="{FF2B5EF4-FFF2-40B4-BE49-F238E27FC236}">
                <a16:creationId xmlns:a16="http://schemas.microsoft.com/office/drawing/2014/main" id="{3C81AC64-6C01-8508-B543-E62C7038E7A0}"/>
              </a:ext>
            </a:extLst>
          </p:cNvPr>
          <p:cNvSpPr txBox="1"/>
          <p:nvPr/>
        </p:nvSpPr>
        <p:spPr>
          <a:xfrm>
            <a:off x="1087833" y="5323412"/>
            <a:ext cx="226591" cy="654370"/>
          </a:xfrm>
          <a:prstGeom prst="rect">
            <a:avLst/>
          </a:prstGeom>
          <a:noFill/>
          <a:ln>
            <a:noFill/>
          </a:ln>
        </p:spPr>
        <p:txBody>
          <a:bodyPr vert="eaVert" wrap="square" lIns="36000" tIns="36000" rIns="36000" bIns="36000">
            <a:spAutoFit/>
          </a:bodyPr>
          <a:lstStyle/>
          <a:p>
            <a:r>
              <a:rPr lang="ja-JP" altLang="en-US" sz="1000" dirty="0"/>
              <a:t>工事契約</a:t>
            </a:r>
          </a:p>
        </p:txBody>
      </p:sp>
      <p:sp>
        <p:nvSpPr>
          <p:cNvPr id="59" name="楕円 58">
            <a:extLst>
              <a:ext uri="{FF2B5EF4-FFF2-40B4-BE49-F238E27FC236}">
                <a16:creationId xmlns:a16="http://schemas.microsoft.com/office/drawing/2014/main" id="{BAC86C2B-9C5A-3FC3-9817-ED06BB81AC59}"/>
              </a:ext>
            </a:extLst>
          </p:cNvPr>
          <p:cNvSpPr/>
          <p:nvPr/>
        </p:nvSpPr>
        <p:spPr>
          <a:xfrm>
            <a:off x="2285531" y="5009182"/>
            <a:ext cx="213286" cy="213286"/>
          </a:xfrm>
          <a:prstGeom prst="ellipse">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ボックス 59">
            <a:extLst>
              <a:ext uri="{FF2B5EF4-FFF2-40B4-BE49-F238E27FC236}">
                <a16:creationId xmlns:a16="http://schemas.microsoft.com/office/drawing/2014/main" id="{E3394BCD-6070-3DA8-C547-41A7DCF099B0}"/>
              </a:ext>
            </a:extLst>
          </p:cNvPr>
          <p:cNvSpPr txBox="1"/>
          <p:nvPr/>
        </p:nvSpPr>
        <p:spPr>
          <a:xfrm>
            <a:off x="2242280" y="5280129"/>
            <a:ext cx="226591" cy="1508340"/>
          </a:xfrm>
          <a:prstGeom prst="rect">
            <a:avLst/>
          </a:prstGeom>
          <a:noFill/>
          <a:ln>
            <a:noFill/>
          </a:ln>
        </p:spPr>
        <p:txBody>
          <a:bodyPr vert="eaVert" wrap="square" lIns="36000" tIns="36000" rIns="36000" bIns="36000">
            <a:spAutoFit/>
          </a:bodyPr>
          <a:lstStyle/>
          <a:p>
            <a:r>
              <a:rPr lang="ja-JP" altLang="en-US" sz="1000" dirty="0"/>
              <a:t>協議（様式１）の提出</a:t>
            </a:r>
            <a:endParaRPr lang="en-US" altLang="ja-JP" sz="1000" dirty="0"/>
          </a:p>
        </p:txBody>
      </p:sp>
      <p:sp>
        <p:nvSpPr>
          <p:cNvPr id="61" name="楕円 60">
            <a:extLst>
              <a:ext uri="{FF2B5EF4-FFF2-40B4-BE49-F238E27FC236}">
                <a16:creationId xmlns:a16="http://schemas.microsoft.com/office/drawing/2014/main" id="{1C70016A-8E5C-D198-6C25-82092F7F972E}"/>
              </a:ext>
            </a:extLst>
          </p:cNvPr>
          <p:cNvSpPr/>
          <p:nvPr/>
        </p:nvSpPr>
        <p:spPr>
          <a:xfrm>
            <a:off x="6301881" y="4993806"/>
            <a:ext cx="213286" cy="213286"/>
          </a:xfrm>
          <a:prstGeom prst="ellipse">
            <a:avLst/>
          </a:prstGeom>
          <a:solidFill>
            <a:schemeClr val="accent2">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楕円 61">
            <a:extLst>
              <a:ext uri="{FF2B5EF4-FFF2-40B4-BE49-F238E27FC236}">
                <a16:creationId xmlns:a16="http://schemas.microsoft.com/office/drawing/2014/main" id="{D7F36934-6024-5BC2-749E-433E6BF3BA2F}"/>
              </a:ext>
            </a:extLst>
          </p:cNvPr>
          <p:cNvSpPr/>
          <p:nvPr/>
        </p:nvSpPr>
        <p:spPr>
          <a:xfrm>
            <a:off x="4393835" y="5021511"/>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56EB09B2-42FE-09DC-1AE0-786838D828F6}"/>
              </a:ext>
            </a:extLst>
          </p:cNvPr>
          <p:cNvSpPr txBox="1"/>
          <p:nvPr/>
        </p:nvSpPr>
        <p:spPr>
          <a:xfrm>
            <a:off x="4260830" y="5282675"/>
            <a:ext cx="349702" cy="1505794"/>
          </a:xfrm>
          <a:prstGeom prst="rect">
            <a:avLst/>
          </a:prstGeom>
          <a:noFill/>
          <a:ln>
            <a:noFill/>
          </a:ln>
        </p:spPr>
        <p:txBody>
          <a:bodyPr vert="eaVert" wrap="square" lIns="36000" tIns="36000" rIns="36000" bIns="36000">
            <a:spAutoFit/>
          </a:bodyPr>
          <a:lstStyle/>
          <a:p>
            <a:r>
              <a:rPr lang="ja-JP" altLang="en-US" sz="1000" dirty="0"/>
              <a:t>工事着手</a:t>
            </a:r>
            <a:endParaRPr lang="en-US" altLang="ja-JP" sz="1000" dirty="0"/>
          </a:p>
          <a:p>
            <a:r>
              <a:rPr lang="en-US" altLang="ja-JP" sz="800" dirty="0">
                <a:latin typeface="ＭＳ 明朝" panose="02020609040205080304" pitchFamily="17" charset="-128"/>
                <a:ea typeface="ＭＳ 明朝" panose="02020609040205080304" pitchFamily="17" charset="-128"/>
              </a:rPr>
              <a:t>※</a:t>
            </a:r>
            <a:r>
              <a:rPr lang="ja-JP" altLang="en-US" sz="800" dirty="0">
                <a:latin typeface="ＭＳ 明朝" panose="02020609040205080304" pitchFamily="17" charset="-128"/>
                <a:ea typeface="ＭＳ 明朝" panose="02020609040205080304" pitchFamily="17" charset="-128"/>
              </a:rPr>
              <a:t>対象資材以外の工事着手は可</a:t>
            </a:r>
          </a:p>
        </p:txBody>
      </p:sp>
      <p:sp>
        <p:nvSpPr>
          <p:cNvPr id="26624" name="テキスト ボックス 26623">
            <a:extLst>
              <a:ext uri="{FF2B5EF4-FFF2-40B4-BE49-F238E27FC236}">
                <a16:creationId xmlns:a16="http://schemas.microsoft.com/office/drawing/2014/main" id="{24B7DEAF-6253-F0F8-0C4A-458D0B4A8A7A}"/>
              </a:ext>
            </a:extLst>
          </p:cNvPr>
          <p:cNvSpPr txBox="1"/>
          <p:nvPr/>
        </p:nvSpPr>
        <p:spPr>
          <a:xfrm>
            <a:off x="5980799" y="5285690"/>
            <a:ext cx="534368" cy="1617633"/>
          </a:xfrm>
          <a:prstGeom prst="rect">
            <a:avLst/>
          </a:prstGeom>
          <a:noFill/>
          <a:ln>
            <a:noFill/>
          </a:ln>
        </p:spPr>
        <p:txBody>
          <a:bodyPr vert="eaVert" wrap="square" lIns="36000" tIns="36000" rIns="36000" bIns="36000">
            <a:spAutoFit/>
          </a:bodyPr>
          <a:lstStyle/>
          <a:p>
            <a:r>
              <a:rPr lang="ja-JP" altLang="en-US" sz="1000" dirty="0">
                <a:latin typeface="+mn-ea"/>
              </a:rPr>
              <a:t>証明書類の提出</a:t>
            </a:r>
            <a:endParaRPr lang="en-US" altLang="ja-JP" sz="1000" dirty="0">
              <a:latin typeface="+mn-ea"/>
            </a:endParaRPr>
          </a:p>
          <a:p>
            <a:r>
              <a:rPr lang="ja-JP" altLang="en-US" sz="1000" dirty="0">
                <a:latin typeface="+mn-ea"/>
              </a:rPr>
              <a:t>（工事打合せ簿）</a:t>
            </a:r>
            <a:endParaRPr lang="en-US" altLang="ja-JP" sz="1000" dirty="0">
              <a:latin typeface="+mn-ea"/>
            </a:endParaRPr>
          </a:p>
          <a:p>
            <a:r>
              <a:rPr lang="ja-JP" altLang="en-US" sz="1000" dirty="0">
                <a:latin typeface="+mn-ea"/>
              </a:rPr>
              <a:t>　　</a:t>
            </a:r>
            <a:r>
              <a:rPr lang="ja-JP" altLang="en-US" sz="800" dirty="0">
                <a:latin typeface="ＭＳ 明朝" panose="02020609040205080304" pitchFamily="17" charset="-128"/>
                <a:ea typeface="ＭＳ 明朝" panose="02020609040205080304" pitchFamily="17" charset="-128"/>
              </a:rPr>
              <a:t>証拠書類等を添付</a:t>
            </a:r>
            <a:endParaRPr lang="en-US" altLang="ja-JP" sz="800" dirty="0">
              <a:latin typeface="ＭＳ 明朝" panose="02020609040205080304" pitchFamily="17" charset="-128"/>
              <a:ea typeface="ＭＳ 明朝" panose="02020609040205080304" pitchFamily="17" charset="-128"/>
            </a:endParaRPr>
          </a:p>
        </p:txBody>
      </p:sp>
      <p:sp>
        <p:nvSpPr>
          <p:cNvPr id="26625" name="楕円 26624">
            <a:extLst>
              <a:ext uri="{FF2B5EF4-FFF2-40B4-BE49-F238E27FC236}">
                <a16:creationId xmlns:a16="http://schemas.microsoft.com/office/drawing/2014/main" id="{B1472FBE-6DF8-1E2E-C716-37A5A2C90197}"/>
              </a:ext>
            </a:extLst>
          </p:cNvPr>
          <p:cNvSpPr/>
          <p:nvPr/>
        </p:nvSpPr>
        <p:spPr>
          <a:xfrm>
            <a:off x="3248784" y="5017577"/>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27" name="テキスト ボックス 26626">
            <a:extLst>
              <a:ext uri="{FF2B5EF4-FFF2-40B4-BE49-F238E27FC236}">
                <a16:creationId xmlns:a16="http://schemas.microsoft.com/office/drawing/2014/main" id="{58F5C6EE-8BD1-4DB9-93AA-737808C4CA6D}"/>
              </a:ext>
            </a:extLst>
          </p:cNvPr>
          <p:cNvSpPr txBox="1"/>
          <p:nvPr/>
        </p:nvSpPr>
        <p:spPr>
          <a:xfrm>
            <a:off x="3241495" y="5271466"/>
            <a:ext cx="226591" cy="1508340"/>
          </a:xfrm>
          <a:prstGeom prst="rect">
            <a:avLst/>
          </a:prstGeom>
          <a:noFill/>
          <a:ln>
            <a:noFill/>
          </a:ln>
        </p:spPr>
        <p:txBody>
          <a:bodyPr vert="eaVert" wrap="square" lIns="36000" tIns="36000" rIns="36000" bIns="36000">
            <a:spAutoFit/>
          </a:bodyPr>
          <a:lstStyle/>
          <a:p>
            <a:r>
              <a:rPr lang="ja-JP" altLang="en-US" sz="1000" dirty="0"/>
              <a:t>協議結果（様式２）通知</a:t>
            </a:r>
            <a:endParaRPr lang="en-US" altLang="ja-JP" sz="1000" dirty="0"/>
          </a:p>
        </p:txBody>
      </p:sp>
      <p:sp>
        <p:nvSpPr>
          <p:cNvPr id="26629" name="テキスト ボックス 26628">
            <a:extLst>
              <a:ext uri="{FF2B5EF4-FFF2-40B4-BE49-F238E27FC236}">
                <a16:creationId xmlns:a16="http://schemas.microsoft.com/office/drawing/2014/main" id="{B275E56E-5076-CAC7-B36E-91D880812794}"/>
              </a:ext>
            </a:extLst>
          </p:cNvPr>
          <p:cNvSpPr txBox="1"/>
          <p:nvPr/>
        </p:nvSpPr>
        <p:spPr>
          <a:xfrm>
            <a:off x="4915241" y="5549578"/>
            <a:ext cx="767199" cy="226591"/>
          </a:xfrm>
          <a:prstGeom prst="rect">
            <a:avLst/>
          </a:prstGeom>
          <a:solidFill>
            <a:schemeClr val="accent1">
              <a:lumMod val="40000"/>
              <a:lumOff val="60000"/>
            </a:schemeClr>
          </a:solidFill>
          <a:ln>
            <a:solidFill>
              <a:schemeClr val="tx1"/>
            </a:solidFill>
          </a:ln>
        </p:spPr>
        <p:txBody>
          <a:bodyPr wrap="square" lIns="36000" tIns="36000" rIns="36000" bIns="36000">
            <a:spAutoFit/>
          </a:bodyPr>
          <a:lstStyle/>
          <a:p>
            <a:pPr algn="ctr"/>
            <a:r>
              <a:rPr lang="ja-JP" altLang="en-US" sz="1000" dirty="0"/>
              <a:t>工事の施工</a:t>
            </a:r>
          </a:p>
        </p:txBody>
      </p:sp>
      <p:sp>
        <p:nvSpPr>
          <p:cNvPr id="26630" name="楕円 26629">
            <a:extLst>
              <a:ext uri="{FF2B5EF4-FFF2-40B4-BE49-F238E27FC236}">
                <a16:creationId xmlns:a16="http://schemas.microsoft.com/office/drawing/2014/main" id="{498CD85F-0D94-D7A1-ACE4-C74BCF04CF9A}"/>
              </a:ext>
            </a:extLst>
          </p:cNvPr>
          <p:cNvSpPr/>
          <p:nvPr/>
        </p:nvSpPr>
        <p:spPr>
          <a:xfrm>
            <a:off x="7907049" y="5004714"/>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31" name="矢印: 右 26630">
            <a:extLst>
              <a:ext uri="{FF2B5EF4-FFF2-40B4-BE49-F238E27FC236}">
                <a16:creationId xmlns:a16="http://schemas.microsoft.com/office/drawing/2014/main" id="{888B9225-052C-1CF9-6601-718B52FB8F14}"/>
              </a:ext>
            </a:extLst>
          </p:cNvPr>
          <p:cNvSpPr/>
          <p:nvPr/>
        </p:nvSpPr>
        <p:spPr>
          <a:xfrm>
            <a:off x="6975707" y="5230863"/>
            <a:ext cx="264667" cy="484632"/>
          </a:xfrm>
          <a:prstGeom prst="rightArrow">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32" name="テキスト ボックス 26631">
            <a:extLst>
              <a:ext uri="{FF2B5EF4-FFF2-40B4-BE49-F238E27FC236}">
                <a16:creationId xmlns:a16="http://schemas.microsoft.com/office/drawing/2014/main" id="{AFDF502C-F52D-4397-6A90-2055BB333970}"/>
              </a:ext>
            </a:extLst>
          </p:cNvPr>
          <p:cNvSpPr txBox="1"/>
          <p:nvPr/>
        </p:nvSpPr>
        <p:spPr>
          <a:xfrm>
            <a:off x="6976831" y="5768486"/>
            <a:ext cx="226591" cy="918035"/>
          </a:xfrm>
          <a:prstGeom prst="rect">
            <a:avLst/>
          </a:prstGeom>
          <a:noFill/>
          <a:ln>
            <a:noFill/>
          </a:ln>
        </p:spPr>
        <p:txBody>
          <a:bodyPr vert="eaVert" wrap="square" lIns="36000" tIns="36000" rIns="36000" bIns="36000">
            <a:spAutoFit/>
          </a:bodyPr>
          <a:lstStyle/>
          <a:p>
            <a:r>
              <a:rPr lang="ja-JP" altLang="en-US" sz="1000" dirty="0">
                <a:latin typeface="+mn-ea"/>
              </a:rPr>
              <a:t>妥当性を確認</a:t>
            </a:r>
            <a:endParaRPr lang="en-US" altLang="ja-JP" sz="1000" dirty="0">
              <a:latin typeface="+mn-ea"/>
            </a:endParaRPr>
          </a:p>
        </p:txBody>
      </p:sp>
      <p:sp>
        <p:nvSpPr>
          <p:cNvPr id="26634" name="テキスト ボックス 26633">
            <a:extLst>
              <a:ext uri="{FF2B5EF4-FFF2-40B4-BE49-F238E27FC236}">
                <a16:creationId xmlns:a16="http://schemas.microsoft.com/office/drawing/2014/main" id="{6456BF4B-D3E5-59E0-40F0-B234F6C7490B}"/>
              </a:ext>
            </a:extLst>
          </p:cNvPr>
          <p:cNvSpPr txBox="1"/>
          <p:nvPr/>
        </p:nvSpPr>
        <p:spPr>
          <a:xfrm>
            <a:off x="7891678" y="5289025"/>
            <a:ext cx="226591" cy="1358524"/>
          </a:xfrm>
          <a:prstGeom prst="rect">
            <a:avLst/>
          </a:prstGeom>
          <a:noFill/>
          <a:ln>
            <a:noFill/>
          </a:ln>
        </p:spPr>
        <p:txBody>
          <a:bodyPr vert="eaVert" wrap="square" lIns="36000" tIns="36000" rIns="36000" bIns="36000">
            <a:spAutoFit/>
          </a:bodyPr>
          <a:lstStyle/>
          <a:p>
            <a:r>
              <a:rPr lang="ja-JP" altLang="en-US" sz="1000" dirty="0">
                <a:latin typeface="+mn-ea"/>
              </a:rPr>
              <a:t>設計（精算）変更</a:t>
            </a:r>
            <a:endParaRPr lang="en-US" altLang="ja-JP" sz="1000" dirty="0">
              <a:latin typeface="+mn-ea"/>
            </a:endParaRPr>
          </a:p>
        </p:txBody>
      </p:sp>
      <p:sp>
        <p:nvSpPr>
          <p:cNvPr id="26635" name="テキスト ボックス 26634">
            <a:extLst>
              <a:ext uri="{FF2B5EF4-FFF2-40B4-BE49-F238E27FC236}">
                <a16:creationId xmlns:a16="http://schemas.microsoft.com/office/drawing/2014/main" id="{C34F5CF6-BA60-29FB-8601-DE8363689F6E}"/>
              </a:ext>
            </a:extLst>
          </p:cNvPr>
          <p:cNvSpPr txBox="1"/>
          <p:nvPr/>
        </p:nvSpPr>
        <p:spPr>
          <a:xfrm>
            <a:off x="8875509" y="5284200"/>
            <a:ext cx="226591" cy="711819"/>
          </a:xfrm>
          <a:prstGeom prst="rect">
            <a:avLst/>
          </a:prstGeom>
          <a:noFill/>
          <a:ln>
            <a:noFill/>
          </a:ln>
        </p:spPr>
        <p:txBody>
          <a:bodyPr vert="eaVert" wrap="square" lIns="36000" tIns="36000" rIns="36000" bIns="36000">
            <a:spAutoFit/>
          </a:bodyPr>
          <a:lstStyle/>
          <a:p>
            <a:r>
              <a:rPr lang="ja-JP" altLang="en-US" sz="1000" dirty="0">
                <a:latin typeface="+mn-ea"/>
              </a:rPr>
              <a:t>工事完了</a:t>
            </a:r>
            <a:endParaRPr lang="en-US" altLang="ja-JP" sz="1000" dirty="0">
              <a:latin typeface="+mn-ea"/>
            </a:endParaRPr>
          </a:p>
        </p:txBody>
      </p:sp>
      <p:sp>
        <p:nvSpPr>
          <p:cNvPr id="26636" name="楕円 26635">
            <a:extLst>
              <a:ext uri="{FF2B5EF4-FFF2-40B4-BE49-F238E27FC236}">
                <a16:creationId xmlns:a16="http://schemas.microsoft.com/office/drawing/2014/main" id="{83FF87D3-0B50-D4F7-7AE0-ACA4C53B5031}"/>
              </a:ext>
            </a:extLst>
          </p:cNvPr>
          <p:cNvSpPr/>
          <p:nvPr/>
        </p:nvSpPr>
        <p:spPr>
          <a:xfrm>
            <a:off x="8882162" y="5014627"/>
            <a:ext cx="213286" cy="213286"/>
          </a:xfrm>
          <a:prstGeom prst="ellips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37" name="矢印: 右 26636">
            <a:extLst>
              <a:ext uri="{FF2B5EF4-FFF2-40B4-BE49-F238E27FC236}">
                <a16:creationId xmlns:a16="http://schemas.microsoft.com/office/drawing/2014/main" id="{9CED42D7-D8CE-A77E-BEBB-9CCB98479ECD}"/>
              </a:ext>
            </a:extLst>
          </p:cNvPr>
          <p:cNvSpPr/>
          <p:nvPr/>
        </p:nvSpPr>
        <p:spPr>
          <a:xfrm>
            <a:off x="2669320" y="5307262"/>
            <a:ext cx="264667" cy="484632"/>
          </a:xfrm>
          <a:prstGeom prst="rightArrow">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38" name="テキスト ボックス 26637">
            <a:extLst>
              <a:ext uri="{FF2B5EF4-FFF2-40B4-BE49-F238E27FC236}">
                <a16:creationId xmlns:a16="http://schemas.microsoft.com/office/drawing/2014/main" id="{400C05C8-AD70-CF7E-EBF6-56F68B25F5E2}"/>
              </a:ext>
            </a:extLst>
          </p:cNvPr>
          <p:cNvSpPr txBox="1"/>
          <p:nvPr/>
        </p:nvSpPr>
        <p:spPr>
          <a:xfrm>
            <a:off x="2664229" y="5867842"/>
            <a:ext cx="226591" cy="918035"/>
          </a:xfrm>
          <a:prstGeom prst="rect">
            <a:avLst/>
          </a:prstGeom>
          <a:noFill/>
          <a:ln>
            <a:noFill/>
          </a:ln>
        </p:spPr>
        <p:txBody>
          <a:bodyPr vert="eaVert" wrap="square" lIns="36000" tIns="36000" rIns="36000" bIns="36000">
            <a:spAutoFit/>
          </a:bodyPr>
          <a:lstStyle/>
          <a:p>
            <a:r>
              <a:rPr lang="ja-JP" altLang="en-US" sz="1000" dirty="0">
                <a:latin typeface="+mn-ea"/>
              </a:rPr>
              <a:t>妥当性を確認</a:t>
            </a:r>
            <a:endParaRPr lang="en-US" altLang="ja-JP" sz="1000" dirty="0">
              <a:latin typeface="+mn-ea"/>
            </a:endParaRPr>
          </a:p>
        </p:txBody>
      </p:sp>
      <p:sp>
        <p:nvSpPr>
          <p:cNvPr id="26640" name="角丸四角形 24">
            <a:extLst>
              <a:ext uri="{FF2B5EF4-FFF2-40B4-BE49-F238E27FC236}">
                <a16:creationId xmlns:a16="http://schemas.microsoft.com/office/drawing/2014/main" id="{A8AD5492-9F87-F7EC-F92B-400CBF6BF715}"/>
              </a:ext>
            </a:extLst>
          </p:cNvPr>
          <p:cNvSpPr/>
          <p:nvPr/>
        </p:nvSpPr>
        <p:spPr>
          <a:xfrm>
            <a:off x="71436" y="4686789"/>
            <a:ext cx="1372514" cy="239713"/>
          </a:xfrm>
          <a:prstGeom prst="roundRect">
            <a:avLst>
              <a:gd name="adj" fmla="val 25387"/>
            </a:avLst>
          </a:prstGeom>
          <a:gradFill>
            <a:gsLst>
              <a:gs pos="0">
                <a:schemeClr val="accent3">
                  <a:lumMod val="20000"/>
                  <a:lumOff val="80000"/>
                </a:schemeClr>
              </a:gs>
              <a:gs pos="50000">
                <a:schemeClr val="accent2">
                  <a:lumMod val="20000"/>
                  <a:lumOff val="80000"/>
                </a:schemeClr>
              </a:gs>
              <a:gs pos="100000">
                <a:schemeClr val="accent2">
                  <a:lumMod val="20000"/>
                  <a:lumOff val="80000"/>
                </a:schemeClr>
              </a:gs>
            </a:gsLst>
          </a:gradFill>
          <a:ln>
            <a:solidFill>
              <a:schemeClr val="tx1"/>
            </a:solidFill>
          </a:ln>
        </p:spPr>
        <p:style>
          <a:lnRef idx="1">
            <a:schemeClr val="accent2"/>
          </a:lnRef>
          <a:fillRef idx="2">
            <a:schemeClr val="accent2"/>
          </a:fillRef>
          <a:effectRef idx="1">
            <a:schemeClr val="accent2"/>
          </a:effectRef>
          <a:fontRef idx="minor">
            <a:schemeClr val="dk1"/>
          </a:fontRef>
        </p:style>
        <p:txBody>
          <a:bodyPr lIns="75787" tIns="37895" rIns="75787" bIns="37895" anchor="ctr"/>
          <a:lstStyle/>
          <a:p>
            <a:pPr>
              <a:defRPr/>
            </a:pPr>
            <a:r>
              <a:rPr lang="ja-JP" altLang="en-US" sz="1539" b="1" dirty="0">
                <a:solidFill>
                  <a:schemeClr val="tx1"/>
                </a:solidFill>
                <a:latin typeface="HG丸ｺﾞｼｯｸM-PRO" panose="020F0600000000000000" pitchFamily="50" charset="-128"/>
                <a:ea typeface="HG丸ｺﾞｼｯｸM-PRO" panose="020F0600000000000000" pitchFamily="50" charset="-128"/>
              </a:rPr>
              <a:t>手続きの流れ</a:t>
            </a:r>
            <a:endParaRPr lang="en-US" altLang="ja-JP" sz="1539" dirty="0">
              <a:solidFill>
                <a:schemeClr val="tx1"/>
              </a:solidFill>
              <a:latin typeface="HG丸ｺﾞｼｯｸM-PRO" panose="020F0600000000000000" pitchFamily="50" charset="-128"/>
              <a:ea typeface="HG丸ｺﾞｼｯｸM-PRO" panose="020F0600000000000000" pitchFamily="50" charset="-128"/>
            </a:endParaRPr>
          </a:p>
        </p:txBody>
      </p:sp>
      <p:sp>
        <p:nvSpPr>
          <p:cNvPr id="25" name="テキスト ボックス 24">
            <a:extLst>
              <a:ext uri="{FF2B5EF4-FFF2-40B4-BE49-F238E27FC236}">
                <a16:creationId xmlns:a16="http://schemas.microsoft.com/office/drawing/2014/main" id="{DC18E154-87D9-2C23-0896-AD99ADBD4AA8}"/>
              </a:ext>
            </a:extLst>
          </p:cNvPr>
          <p:cNvSpPr txBox="1"/>
          <p:nvPr/>
        </p:nvSpPr>
        <p:spPr>
          <a:xfrm>
            <a:off x="445615" y="2706488"/>
            <a:ext cx="720000" cy="360000"/>
          </a:xfrm>
          <a:prstGeom prst="rect">
            <a:avLst/>
          </a:prstGeom>
          <a:solidFill>
            <a:srgbClr val="99CCFF"/>
          </a:solidFill>
          <a:ln>
            <a:solidFill>
              <a:schemeClr val="accent1">
                <a:lumMod val="75000"/>
              </a:schemeClr>
            </a:solidFill>
          </a:ln>
        </p:spPr>
        <p:txBody>
          <a:bodyPr wrap="square" lIns="36000" tIns="36000" rIns="36000" bIns="36000" anchor="ctr" anchorCtr="0">
            <a:spAutoFit/>
          </a:bodyPr>
          <a:lstStyle/>
          <a:p>
            <a:pPr algn="ctr"/>
            <a:r>
              <a:rPr lang="ja-JP" altLang="en-US" sz="1000" b="1" dirty="0"/>
              <a:t>石川県</a:t>
            </a:r>
          </a:p>
        </p:txBody>
      </p:sp>
      <p:sp>
        <p:nvSpPr>
          <p:cNvPr id="30" name="テキスト ボックス 29">
            <a:extLst>
              <a:ext uri="{FF2B5EF4-FFF2-40B4-BE49-F238E27FC236}">
                <a16:creationId xmlns:a16="http://schemas.microsoft.com/office/drawing/2014/main" id="{778ADEDE-C62D-555A-E88B-D0E68FD9B66D}"/>
              </a:ext>
            </a:extLst>
          </p:cNvPr>
          <p:cNvSpPr txBox="1"/>
          <p:nvPr/>
        </p:nvSpPr>
        <p:spPr>
          <a:xfrm>
            <a:off x="418572" y="3819384"/>
            <a:ext cx="720000" cy="360000"/>
          </a:xfrm>
          <a:prstGeom prst="rect">
            <a:avLst/>
          </a:prstGeom>
          <a:solidFill>
            <a:srgbClr val="99CCFF"/>
          </a:solidFill>
          <a:ln>
            <a:solidFill>
              <a:schemeClr val="accent1">
                <a:lumMod val="75000"/>
              </a:schemeClr>
            </a:solidFill>
          </a:ln>
        </p:spPr>
        <p:txBody>
          <a:bodyPr wrap="square" lIns="36000" tIns="36000" rIns="36000" bIns="36000" anchor="ctr" anchorCtr="0">
            <a:spAutoFit/>
          </a:bodyPr>
          <a:lstStyle/>
          <a:p>
            <a:pPr algn="ctr"/>
            <a:r>
              <a:rPr lang="ja-JP" altLang="en-US" sz="1000" b="1" dirty="0"/>
              <a:t>工事受注者</a:t>
            </a:r>
          </a:p>
        </p:txBody>
      </p:sp>
      <p:sp>
        <p:nvSpPr>
          <p:cNvPr id="32" name="矢印: 下 31">
            <a:extLst>
              <a:ext uri="{FF2B5EF4-FFF2-40B4-BE49-F238E27FC236}">
                <a16:creationId xmlns:a16="http://schemas.microsoft.com/office/drawing/2014/main" id="{E233939F-2B82-61D6-231D-A8E549CBC7EB}"/>
              </a:ext>
            </a:extLst>
          </p:cNvPr>
          <p:cNvSpPr/>
          <p:nvPr/>
        </p:nvSpPr>
        <p:spPr>
          <a:xfrm>
            <a:off x="599944" y="3140050"/>
            <a:ext cx="335738" cy="629559"/>
          </a:xfrm>
          <a:prstGeom prst="downArrow">
            <a:avLst/>
          </a:prstGeom>
          <a:no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a:extLst>
              <a:ext uri="{FF2B5EF4-FFF2-40B4-BE49-F238E27FC236}">
                <a16:creationId xmlns:a16="http://schemas.microsoft.com/office/drawing/2014/main" id="{5BEEA9DE-2DF8-5E9E-C001-1212E801C38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77042" y="3352500"/>
            <a:ext cx="669940" cy="450554"/>
          </a:xfrm>
          <a:prstGeom prst="rect">
            <a:avLst/>
          </a:prstGeom>
        </p:spPr>
      </p:pic>
      <p:grpSp>
        <p:nvGrpSpPr>
          <p:cNvPr id="42" name="グループ化 41">
            <a:extLst>
              <a:ext uri="{FF2B5EF4-FFF2-40B4-BE49-F238E27FC236}">
                <a16:creationId xmlns:a16="http://schemas.microsoft.com/office/drawing/2014/main" id="{245B1CC3-0683-D6DF-537C-54327C0EA96E}"/>
              </a:ext>
            </a:extLst>
          </p:cNvPr>
          <p:cNvGrpSpPr/>
          <p:nvPr/>
        </p:nvGrpSpPr>
        <p:grpSpPr>
          <a:xfrm>
            <a:off x="3525595" y="3088355"/>
            <a:ext cx="635796" cy="368189"/>
            <a:chOff x="4114711" y="1730375"/>
            <a:chExt cx="762089" cy="441325"/>
          </a:xfrm>
        </p:grpSpPr>
        <p:pic>
          <p:nvPicPr>
            <p:cNvPr id="37" name="図 36">
              <a:extLst>
                <a:ext uri="{FF2B5EF4-FFF2-40B4-BE49-F238E27FC236}">
                  <a16:creationId xmlns:a16="http://schemas.microsoft.com/office/drawing/2014/main" id="{5BB74FA2-D992-6DA8-8945-F4A50F4F383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4711" y="1824750"/>
              <a:ext cx="733425" cy="331253"/>
            </a:xfrm>
            <a:prstGeom prst="rect">
              <a:avLst/>
            </a:prstGeom>
          </p:spPr>
        </p:pic>
        <p:sp>
          <p:nvSpPr>
            <p:cNvPr id="41" name="フリーフォーム: 図形 40">
              <a:extLst>
                <a:ext uri="{FF2B5EF4-FFF2-40B4-BE49-F238E27FC236}">
                  <a16:creationId xmlns:a16="http://schemas.microsoft.com/office/drawing/2014/main" id="{8BA218C5-A01C-993D-2C17-BA5DA5059C38}"/>
                </a:ext>
              </a:extLst>
            </p:cNvPr>
            <p:cNvSpPr/>
            <p:nvPr/>
          </p:nvSpPr>
          <p:spPr>
            <a:xfrm>
              <a:off x="4546600" y="1730375"/>
              <a:ext cx="330200" cy="441325"/>
            </a:xfrm>
            <a:custGeom>
              <a:avLst/>
              <a:gdLst>
                <a:gd name="connsiteX0" fmla="*/ 0 w 317500"/>
                <a:gd name="connsiteY0" fmla="*/ 0 h 422275"/>
                <a:gd name="connsiteX1" fmla="*/ 28575 w 317500"/>
                <a:gd name="connsiteY1" fmla="*/ 117475 h 422275"/>
                <a:gd name="connsiteX2" fmla="*/ 247650 w 317500"/>
                <a:gd name="connsiteY2" fmla="*/ 422275 h 422275"/>
                <a:gd name="connsiteX3" fmla="*/ 317500 w 317500"/>
                <a:gd name="connsiteY3" fmla="*/ 307975 h 422275"/>
                <a:gd name="connsiteX4" fmla="*/ 0 w 317500"/>
                <a:gd name="connsiteY4" fmla="*/ 0 h 422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 h="422275">
                  <a:moveTo>
                    <a:pt x="0" y="0"/>
                  </a:moveTo>
                  <a:lnTo>
                    <a:pt x="28575" y="117475"/>
                  </a:lnTo>
                  <a:lnTo>
                    <a:pt x="247650" y="422275"/>
                  </a:lnTo>
                  <a:lnTo>
                    <a:pt x="317500" y="30797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6" name="グループ化 45">
            <a:extLst>
              <a:ext uri="{FF2B5EF4-FFF2-40B4-BE49-F238E27FC236}">
                <a16:creationId xmlns:a16="http://schemas.microsoft.com/office/drawing/2014/main" id="{31B7EAEE-1667-7EC8-E618-26FB822215B9}"/>
              </a:ext>
            </a:extLst>
          </p:cNvPr>
          <p:cNvGrpSpPr/>
          <p:nvPr/>
        </p:nvGrpSpPr>
        <p:grpSpPr>
          <a:xfrm rot="200074">
            <a:off x="2804274" y="3275509"/>
            <a:ext cx="514957" cy="273566"/>
            <a:chOff x="4539643" y="1272660"/>
            <a:chExt cx="514957" cy="273566"/>
          </a:xfrm>
        </p:grpSpPr>
        <p:pic>
          <p:nvPicPr>
            <p:cNvPr id="36" name="図 35">
              <a:extLst>
                <a:ext uri="{FF2B5EF4-FFF2-40B4-BE49-F238E27FC236}">
                  <a16:creationId xmlns:a16="http://schemas.microsoft.com/office/drawing/2014/main" id="{69F2A9E8-2D5C-CFE3-A748-E01F82420A6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9643" y="1272660"/>
              <a:ext cx="486269" cy="244574"/>
            </a:xfrm>
            <a:prstGeom prst="rect">
              <a:avLst/>
            </a:prstGeom>
          </p:spPr>
        </p:pic>
        <p:sp>
          <p:nvSpPr>
            <p:cNvPr id="44" name="フリーフォーム: 図形 43">
              <a:extLst>
                <a:ext uri="{FF2B5EF4-FFF2-40B4-BE49-F238E27FC236}">
                  <a16:creationId xmlns:a16="http://schemas.microsoft.com/office/drawing/2014/main" id="{A1D3815D-3BE7-12B3-F637-B905A433F322}"/>
                </a:ext>
              </a:extLst>
            </p:cNvPr>
            <p:cNvSpPr/>
            <p:nvPr/>
          </p:nvSpPr>
          <p:spPr>
            <a:xfrm>
              <a:off x="4664075" y="1463676"/>
              <a:ext cx="390525" cy="82550"/>
            </a:xfrm>
            <a:custGeom>
              <a:avLst/>
              <a:gdLst>
                <a:gd name="connsiteX0" fmla="*/ 0 w 371475"/>
                <a:gd name="connsiteY0" fmla="*/ 44450 h 66675"/>
                <a:gd name="connsiteX1" fmla="*/ 371475 w 371475"/>
                <a:gd name="connsiteY1" fmla="*/ 0 h 66675"/>
                <a:gd name="connsiteX2" fmla="*/ 361950 w 371475"/>
                <a:gd name="connsiteY2" fmla="*/ 66675 h 66675"/>
                <a:gd name="connsiteX3" fmla="*/ 0 w 371475"/>
                <a:gd name="connsiteY3" fmla="*/ 44450 h 66675"/>
              </a:gdLst>
              <a:ahLst/>
              <a:cxnLst>
                <a:cxn ang="0">
                  <a:pos x="connsiteX0" y="connsiteY0"/>
                </a:cxn>
                <a:cxn ang="0">
                  <a:pos x="connsiteX1" y="connsiteY1"/>
                </a:cxn>
                <a:cxn ang="0">
                  <a:pos x="connsiteX2" y="connsiteY2"/>
                </a:cxn>
                <a:cxn ang="0">
                  <a:pos x="connsiteX3" y="connsiteY3"/>
                </a:cxn>
              </a:cxnLst>
              <a:rect l="l" t="t" r="r" b="b"/>
              <a:pathLst>
                <a:path w="371475" h="66675">
                  <a:moveTo>
                    <a:pt x="0" y="44450"/>
                  </a:moveTo>
                  <a:lnTo>
                    <a:pt x="371475" y="0"/>
                  </a:lnTo>
                  <a:lnTo>
                    <a:pt x="361950" y="66675"/>
                  </a:lnTo>
                  <a:lnTo>
                    <a:pt x="0" y="4445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48" name="テキスト ボックス 47">
            <a:extLst>
              <a:ext uri="{FF2B5EF4-FFF2-40B4-BE49-F238E27FC236}">
                <a16:creationId xmlns:a16="http://schemas.microsoft.com/office/drawing/2014/main" id="{CF520EE7-A58B-9ED8-6A93-B6D92D4FA89A}"/>
              </a:ext>
            </a:extLst>
          </p:cNvPr>
          <p:cNvSpPr txBox="1"/>
          <p:nvPr/>
        </p:nvSpPr>
        <p:spPr>
          <a:xfrm>
            <a:off x="1078647" y="2692867"/>
            <a:ext cx="2353352" cy="138499"/>
          </a:xfrm>
          <a:prstGeom prst="rect">
            <a:avLst/>
          </a:prstGeom>
          <a:noFill/>
          <a:ln>
            <a:noFill/>
          </a:ln>
        </p:spPr>
        <p:txBody>
          <a:bodyPr wrap="square" lIns="0" tIns="0" rIns="0" bIns="0">
            <a:spAutoFit/>
          </a:bodyPr>
          <a:lstStyle/>
          <a:p>
            <a:pPr algn="ctr"/>
            <a:r>
              <a:rPr lang="ja-JP" altLang="en-US" sz="900" u="sng" dirty="0"/>
              <a:t>工事実施地区の資材単価で積算・契約</a:t>
            </a:r>
          </a:p>
        </p:txBody>
      </p:sp>
      <p:grpSp>
        <p:nvGrpSpPr>
          <p:cNvPr id="56" name="グループ化 55">
            <a:extLst>
              <a:ext uri="{FF2B5EF4-FFF2-40B4-BE49-F238E27FC236}">
                <a16:creationId xmlns:a16="http://schemas.microsoft.com/office/drawing/2014/main" id="{D171C55B-C741-C124-A310-926CCF6B06FC}"/>
              </a:ext>
            </a:extLst>
          </p:cNvPr>
          <p:cNvGrpSpPr/>
          <p:nvPr/>
        </p:nvGrpSpPr>
        <p:grpSpPr>
          <a:xfrm>
            <a:off x="3626314" y="4276647"/>
            <a:ext cx="430232" cy="249147"/>
            <a:chOff x="4114711" y="1730375"/>
            <a:chExt cx="762089" cy="441325"/>
          </a:xfrm>
        </p:grpSpPr>
        <p:pic>
          <p:nvPicPr>
            <p:cNvPr id="26628" name="図 26627">
              <a:extLst>
                <a:ext uri="{FF2B5EF4-FFF2-40B4-BE49-F238E27FC236}">
                  <a16:creationId xmlns:a16="http://schemas.microsoft.com/office/drawing/2014/main" id="{15296307-D94A-8E4F-07B6-827725D7109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4711" y="1824750"/>
              <a:ext cx="733425" cy="331253"/>
            </a:xfrm>
            <a:prstGeom prst="rect">
              <a:avLst/>
            </a:prstGeom>
          </p:spPr>
        </p:pic>
        <p:sp>
          <p:nvSpPr>
            <p:cNvPr id="26633" name="フリーフォーム: 図形 26632">
              <a:extLst>
                <a:ext uri="{FF2B5EF4-FFF2-40B4-BE49-F238E27FC236}">
                  <a16:creationId xmlns:a16="http://schemas.microsoft.com/office/drawing/2014/main" id="{90B46E67-EBFB-D78A-E5E5-010D76D16175}"/>
                </a:ext>
              </a:extLst>
            </p:cNvPr>
            <p:cNvSpPr/>
            <p:nvPr/>
          </p:nvSpPr>
          <p:spPr>
            <a:xfrm>
              <a:off x="4546600" y="1730375"/>
              <a:ext cx="330200" cy="441325"/>
            </a:xfrm>
            <a:custGeom>
              <a:avLst/>
              <a:gdLst>
                <a:gd name="connsiteX0" fmla="*/ 0 w 317500"/>
                <a:gd name="connsiteY0" fmla="*/ 0 h 422275"/>
                <a:gd name="connsiteX1" fmla="*/ 28575 w 317500"/>
                <a:gd name="connsiteY1" fmla="*/ 117475 h 422275"/>
                <a:gd name="connsiteX2" fmla="*/ 247650 w 317500"/>
                <a:gd name="connsiteY2" fmla="*/ 422275 h 422275"/>
                <a:gd name="connsiteX3" fmla="*/ 317500 w 317500"/>
                <a:gd name="connsiteY3" fmla="*/ 307975 h 422275"/>
                <a:gd name="connsiteX4" fmla="*/ 0 w 317500"/>
                <a:gd name="connsiteY4" fmla="*/ 0 h 422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 h="422275">
                  <a:moveTo>
                    <a:pt x="0" y="0"/>
                  </a:moveTo>
                  <a:lnTo>
                    <a:pt x="28575" y="117475"/>
                  </a:lnTo>
                  <a:lnTo>
                    <a:pt x="247650" y="422275"/>
                  </a:lnTo>
                  <a:lnTo>
                    <a:pt x="317500" y="30797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639" name="テキスト ボックス 26638">
            <a:extLst>
              <a:ext uri="{FF2B5EF4-FFF2-40B4-BE49-F238E27FC236}">
                <a16:creationId xmlns:a16="http://schemas.microsoft.com/office/drawing/2014/main" id="{C6C15BCF-88D6-46DA-1436-A010873BDA92}"/>
              </a:ext>
            </a:extLst>
          </p:cNvPr>
          <p:cNvSpPr txBox="1"/>
          <p:nvPr/>
        </p:nvSpPr>
        <p:spPr>
          <a:xfrm>
            <a:off x="1747291" y="3225015"/>
            <a:ext cx="1016064" cy="153888"/>
          </a:xfrm>
          <a:prstGeom prst="rect">
            <a:avLst/>
          </a:prstGeom>
          <a:noFill/>
          <a:ln>
            <a:noFill/>
          </a:ln>
        </p:spPr>
        <p:txBody>
          <a:bodyPr wrap="square" lIns="0" tIns="0" rIns="0" bIns="0">
            <a:spAutoFit/>
          </a:bodyPr>
          <a:lstStyle/>
          <a:p>
            <a:pPr algn="ctr"/>
            <a:r>
              <a:rPr lang="ja-JP" altLang="en-US" sz="1000" b="1" dirty="0"/>
              <a:t>工事実施地区</a:t>
            </a:r>
          </a:p>
        </p:txBody>
      </p:sp>
      <p:sp>
        <p:nvSpPr>
          <p:cNvPr id="26642" name="テキスト ボックス 26641">
            <a:extLst>
              <a:ext uri="{FF2B5EF4-FFF2-40B4-BE49-F238E27FC236}">
                <a16:creationId xmlns:a16="http://schemas.microsoft.com/office/drawing/2014/main" id="{8CDB940B-75FE-2688-E1CF-95DDF0E98C59}"/>
              </a:ext>
            </a:extLst>
          </p:cNvPr>
          <p:cNvSpPr txBox="1"/>
          <p:nvPr/>
        </p:nvSpPr>
        <p:spPr>
          <a:xfrm>
            <a:off x="3819616" y="4209098"/>
            <a:ext cx="821671" cy="307777"/>
          </a:xfrm>
          <a:prstGeom prst="rect">
            <a:avLst/>
          </a:prstGeom>
          <a:noFill/>
          <a:ln>
            <a:noFill/>
          </a:ln>
        </p:spPr>
        <p:txBody>
          <a:bodyPr wrap="square" lIns="0" tIns="0" rIns="0" bIns="0">
            <a:spAutoFit/>
          </a:bodyPr>
          <a:lstStyle/>
          <a:p>
            <a:pPr algn="ctr"/>
            <a:r>
              <a:rPr lang="ja-JP" altLang="en-US" sz="1000" b="1" dirty="0"/>
              <a:t>他地域</a:t>
            </a:r>
            <a:endParaRPr lang="en-US" altLang="ja-JP" sz="1000" b="1" dirty="0"/>
          </a:p>
          <a:p>
            <a:pPr algn="ctr"/>
            <a:r>
              <a:rPr lang="ja-JP" altLang="en-US" sz="1000" b="1" dirty="0"/>
              <a:t>（遠隔地）</a:t>
            </a:r>
          </a:p>
        </p:txBody>
      </p:sp>
      <p:sp>
        <p:nvSpPr>
          <p:cNvPr id="26643" name="楕円 26642">
            <a:extLst>
              <a:ext uri="{FF2B5EF4-FFF2-40B4-BE49-F238E27FC236}">
                <a16:creationId xmlns:a16="http://schemas.microsoft.com/office/drawing/2014/main" id="{CD73334A-CD5F-BC26-84AF-80C0B78D6941}"/>
              </a:ext>
            </a:extLst>
          </p:cNvPr>
          <p:cNvSpPr/>
          <p:nvPr/>
        </p:nvSpPr>
        <p:spPr>
          <a:xfrm>
            <a:off x="3379691" y="4140439"/>
            <a:ext cx="1211018" cy="4748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645" name="グループ化 26644">
            <a:extLst>
              <a:ext uri="{FF2B5EF4-FFF2-40B4-BE49-F238E27FC236}">
                <a16:creationId xmlns:a16="http://schemas.microsoft.com/office/drawing/2014/main" id="{EA3218E7-FC12-6646-DCA9-C16AAF920BC5}"/>
              </a:ext>
            </a:extLst>
          </p:cNvPr>
          <p:cNvGrpSpPr/>
          <p:nvPr/>
        </p:nvGrpSpPr>
        <p:grpSpPr>
          <a:xfrm rot="2236943">
            <a:off x="2950198" y="4008227"/>
            <a:ext cx="514957" cy="273566"/>
            <a:chOff x="4539643" y="1272660"/>
            <a:chExt cx="514957" cy="273566"/>
          </a:xfrm>
        </p:grpSpPr>
        <p:pic>
          <p:nvPicPr>
            <p:cNvPr id="26646" name="図 26645">
              <a:extLst>
                <a:ext uri="{FF2B5EF4-FFF2-40B4-BE49-F238E27FC236}">
                  <a16:creationId xmlns:a16="http://schemas.microsoft.com/office/drawing/2014/main" id="{23ACB97B-CF47-1F8A-D6D7-C9C24D8AEC8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9643" y="1272660"/>
              <a:ext cx="486269" cy="244574"/>
            </a:xfrm>
            <a:prstGeom prst="rect">
              <a:avLst/>
            </a:prstGeom>
          </p:spPr>
        </p:pic>
        <p:sp>
          <p:nvSpPr>
            <p:cNvPr id="26647" name="フリーフォーム: 図形 26646">
              <a:extLst>
                <a:ext uri="{FF2B5EF4-FFF2-40B4-BE49-F238E27FC236}">
                  <a16:creationId xmlns:a16="http://schemas.microsoft.com/office/drawing/2014/main" id="{49B50191-CAE0-5769-2AAF-5260C569E1D0}"/>
                </a:ext>
              </a:extLst>
            </p:cNvPr>
            <p:cNvSpPr/>
            <p:nvPr/>
          </p:nvSpPr>
          <p:spPr>
            <a:xfrm>
              <a:off x="4664075" y="1463676"/>
              <a:ext cx="390525" cy="82550"/>
            </a:xfrm>
            <a:custGeom>
              <a:avLst/>
              <a:gdLst>
                <a:gd name="connsiteX0" fmla="*/ 0 w 371475"/>
                <a:gd name="connsiteY0" fmla="*/ 44450 h 66675"/>
                <a:gd name="connsiteX1" fmla="*/ 371475 w 371475"/>
                <a:gd name="connsiteY1" fmla="*/ 0 h 66675"/>
                <a:gd name="connsiteX2" fmla="*/ 361950 w 371475"/>
                <a:gd name="connsiteY2" fmla="*/ 66675 h 66675"/>
                <a:gd name="connsiteX3" fmla="*/ 0 w 371475"/>
                <a:gd name="connsiteY3" fmla="*/ 44450 h 66675"/>
              </a:gdLst>
              <a:ahLst/>
              <a:cxnLst>
                <a:cxn ang="0">
                  <a:pos x="connsiteX0" y="connsiteY0"/>
                </a:cxn>
                <a:cxn ang="0">
                  <a:pos x="connsiteX1" y="connsiteY1"/>
                </a:cxn>
                <a:cxn ang="0">
                  <a:pos x="connsiteX2" y="connsiteY2"/>
                </a:cxn>
                <a:cxn ang="0">
                  <a:pos x="connsiteX3" y="connsiteY3"/>
                </a:cxn>
              </a:cxnLst>
              <a:rect l="l" t="t" r="r" b="b"/>
              <a:pathLst>
                <a:path w="371475" h="66675">
                  <a:moveTo>
                    <a:pt x="0" y="44450"/>
                  </a:moveTo>
                  <a:lnTo>
                    <a:pt x="371475" y="0"/>
                  </a:lnTo>
                  <a:lnTo>
                    <a:pt x="361950" y="66675"/>
                  </a:lnTo>
                  <a:lnTo>
                    <a:pt x="0" y="4445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53" name="直線矢印コネクタ 52">
            <a:extLst>
              <a:ext uri="{FF2B5EF4-FFF2-40B4-BE49-F238E27FC236}">
                <a16:creationId xmlns:a16="http://schemas.microsoft.com/office/drawing/2014/main" id="{5CFC90DE-ED06-DA18-E1FC-98F4ACF575ED}"/>
              </a:ext>
            </a:extLst>
          </p:cNvPr>
          <p:cNvCxnSpPr>
            <a:cxnSpLocks/>
          </p:cNvCxnSpPr>
          <p:nvPr/>
        </p:nvCxnSpPr>
        <p:spPr>
          <a:xfrm flipH="1" flipV="1">
            <a:off x="2474915" y="3803053"/>
            <a:ext cx="973967" cy="589750"/>
          </a:xfrm>
          <a:prstGeom prst="straightConnector1">
            <a:avLst/>
          </a:prstGeom>
          <a:ln w="9525">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6657" name="グループ化 26656">
            <a:extLst>
              <a:ext uri="{FF2B5EF4-FFF2-40B4-BE49-F238E27FC236}">
                <a16:creationId xmlns:a16="http://schemas.microsoft.com/office/drawing/2014/main" id="{7C2B2FE4-6602-A01D-9857-46A3A6D19115}"/>
              </a:ext>
            </a:extLst>
          </p:cNvPr>
          <p:cNvGrpSpPr/>
          <p:nvPr/>
        </p:nvGrpSpPr>
        <p:grpSpPr>
          <a:xfrm rot="242977">
            <a:off x="3114852" y="4021729"/>
            <a:ext cx="189548" cy="182613"/>
            <a:chOff x="1626685" y="3460556"/>
            <a:chExt cx="235324" cy="226714"/>
          </a:xfrm>
        </p:grpSpPr>
        <p:cxnSp>
          <p:nvCxnSpPr>
            <p:cNvPr id="26651" name="直線コネクタ 26650">
              <a:extLst>
                <a:ext uri="{FF2B5EF4-FFF2-40B4-BE49-F238E27FC236}">
                  <a16:creationId xmlns:a16="http://schemas.microsoft.com/office/drawing/2014/main" id="{5EF4A7D8-BA75-F96E-3EBA-B76C6E01DE88}"/>
                </a:ext>
              </a:extLst>
            </p:cNvPr>
            <p:cNvCxnSpPr>
              <a:cxnSpLocks/>
            </p:cNvCxnSpPr>
            <p:nvPr/>
          </p:nvCxnSpPr>
          <p:spPr>
            <a:xfrm>
              <a:off x="1637423" y="3460556"/>
              <a:ext cx="224586" cy="224586"/>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652" name="直線コネクタ 26651">
              <a:extLst>
                <a:ext uri="{FF2B5EF4-FFF2-40B4-BE49-F238E27FC236}">
                  <a16:creationId xmlns:a16="http://schemas.microsoft.com/office/drawing/2014/main" id="{4976D09E-53F0-237D-C6B9-1D87554EE638}"/>
                </a:ext>
              </a:extLst>
            </p:cNvPr>
            <p:cNvCxnSpPr>
              <a:cxnSpLocks/>
            </p:cNvCxnSpPr>
            <p:nvPr/>
          </p:nvCxnSpPr>
          <p:spPr>
            <a:xfrm flipH="1">
              <a:off x="1626685" y="3460556"/>
              <a:ext cx="224453" cy="226714"/>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6659" name="テキスト ボックス 26658">
            <a:extLst>
              <a:ext uri="{FF2B5EF4-FFF2-40B4-BE49-F238E27FC236}">
                <a16:creationId xmlns:a16="http://schemas.microsoft.com/office/drawing/2014/main" id="{8EDA0940-B064-0468-D024-7F8E55A8D739}"/>
              </a:ext>
            </a:extLst>
          </p:cNvPr>
          <p:cNvSpPr txBox="1"/>
          <p:nvPr/>
        </p:nvSpPr>
        <p:spPr>
          <a:xfrm>
            <a:off x="866643" y="4208050"/>
            <a:ext cx="2233910" cy="442035"/>
          </a:xfrm>
          <a:prstGeom prst="rect">
            <a:avLst/>
          </a:prstGeom>
          <a:noFill/>
          <a:ln>
            <a:noFill/>
          </a:ln>
        </p:spPr>
        <p:txBody>
          <a:bodyPr wrap="square" lIns="36000" tIns="36000" rIns="36000" bIns="36000">
            <a:spAutoFit/>
          </a:bodyPr>
          <a:lstStyle/>
          <a:p>
            <a:r>
              <a:rPr lang="ja-JP" altLang="en-US" sz="800" b="1" i="1" dirty="0"/>
              <a:t>地域外からの調達に係る費用の増</a:t>
            </a:r>
            <a:r>
              <a:rPr lang="en-US" altLang="ja-JP" sz="800" b="1" i="1" dirty="0"/>
              <a:t>(</a:t>
            </a:r>
            <a:r>
              <a:rPr lang="ja-JP" altLang="en-US" sz="800" b="1" i="1" dirty="0"/>
              <a:t>輸送費等</a:t>
            </a:r>
            <a:r>
              <a:rPr lang="en-US" altLang="ja-JP" sz="800" b="1" i="1" dirty="0"/>
              <a:t>)</a:t>
            </a:r>
            <a:r>
              <a:rPr lang="ja-JP" altLang="en-US" sz="800" b="1" i="1" dirty="0"/>
              <a:t>は</a:t>
            </a:r>
            <a:r>
              <a:rPr lang="en-US" altLang="ja-JP" sz="800" b="1" i="1" dirty="0"/>
              <a:t>､</a:t>
            </a:r>
            <a:r>
              <a:rPr lang="ja-JP" altLang="en-US" sz="800" b="1" i="1" dirty="0"/>
              <a:t>受注者が負担するしかないことから</a:t>
            </a:r>
            <a:r>
              <a:rPr lang="en-US" altLang="ja-JP" sz="800" b="1" i="1" dirty="0"/>
              <a:t>､</a:t>
            </a:r>
            <a:r>
              <a:rPr lang="ja-JP" altLang="en-US" sz="800" b="1" i="1" dirty="0"/>
              <a:t>域外からの調達が進まない。</a:t>
            </a:r>
          </a:p>
        </p:txBody>
      </p:sp>
      <p:sp>
        <p:nvSpPr>
          <p:cNvPr id="26665" name="テキスト ボックス 26664">
            <a:extLst>
              <a:ext uri="{FF2B5EF4-FFF2-40B4-BE49-F238E27FC236}">
                <a16:creationId xmlns:a16="http://schemas.microsoft.com/office/drawing/2014/main" id="{A6F01651-6404-9FEE-1B8C-5637E231D536}"/>
              </a:ext>
            </a:extLst>
          </p:cNvPr>
          <p:cNvSpPr txBox="1"/>
          <p:nvPr/>
        </p:nvSpPr>
        <p:spPr>
          <a:xfrm>
            <a:off x="247977" y="2472047"/>
            <a:ext cx="747043" cy="184666"/>
          </a:xfrm>
          <a:prstGeom prst="rect">
            <a:avLst/>
          </a:prstGeom>
          <a:noFill/>
          <a:ln>
            <a:noFill/>
          </a:ln>
        </p:spPr>
        <p:txBody>
          <a:bodyPr wrap="square" lIns="0" tIns="0" rIns="0" bIns="0">
            <a:spAutoFit/>
          </a:bodyPr>
          <a:lstStyle/>
          <a:p>
            <a:pPr algn="ctr"/>
            <a:r>
              <a:rPr lang="en-US" altLang="ja-JP" sz="1200" b="1" u="sng" dirty="0"/>
              <a:t>【</a:t>
            </a:r>
            <a:r>
              <a:rPr lang="ja-JP" altLang="en-US" sz="1200" b="1" u="sng" dirty="0"/>
              <a:t>現状</a:t>
            </a:r>
            <a:r>
              <a:rPr lang="en-US" altLang="ja-JP" sz="1200" b="1" u="sng" dirty="0"/>
              <a:t>】</a:t>
            </a:r>
            <a:endParaRPr lang="ja-JP" altLang="en-US" sz="1200" b="1" u="sng" dirty="0"/>
          </a:p>
        </p:txBody>
      </p:sp>
      <p:sp>
        <p:nvSpPr>
          <p:cNvPr id="26666" name="テキスト ボックス 26665">
            <a:extLst>
              <a:ext uri="{FF2B5EF4-FFF2-40B4-BE49-F238E27FC236}">
                <a16:creationId xmlns:a16="http://schemas.microsoft.com/office/drawing/2014/main" id="{BF5466D3-BF94-E34E-7BD2-615A12DB996F}"/>
              </a:ext>
            </a:extLst>
          </p:cNvPr>
          <p:cNvSpPr txBox="1"/>
          <p:nvPr/>
        </p:nvSpPr>
        <p:spPr>
          <a:xfrm>
            <a:off x="5259258" y="2670224"/>
            <a:ext cx="720000" cy="360000"/>
          </a:xfrm>
          <a:prstGeom prst="rect">
            <a:avLst/>
          </a:prstGeom>
          <a:solidFill>
            <a:srgbClr val="99CCFF"/>
          </a:solidFill>
          <a:ln>
            <a:solidFill>
              <a:schemeClr val="accent1">
                <a:lumMod val="75000"/>
              </a:schemeClr>
            </a:solidFill>
          </a:ln>
        </p:spPr>
        <p:txBody>
          <a:bodyPr wrap="square" lIns="36000" tIns="36000" rIns="36000" bIns="36000" anchor="ctr" anchorCtr="0">
            <a:spAutoFit/>
          </a:bodyPr>
          <a:lstStyle/>
          <a:p>
            <a:pPr algn="ctr"/>
            <a:r>
              <a:rPr lang="ja-JP" altLang="en-US" sz="1000" b="1" dirty="0"/>
              <a:t>石川県</a:t>
            </a:r>
          </a:p>
        </p:txBody>
      </p:sp>
      <p:sp>
        <p:nvSpPr>
          <p:cNvPr id="26667" name="テキスト ボックス 26666">
            <a:extLst>
              <a:ext uri="{FF2B5EF4-FFF2-40B4-BE49-F238E27FC236}">
                <a16:creationId xmlns:a16="http://schemas.microsoft.com/office/drawing/2014/main" id="{E1140C20-60B2-1CBE-8723-6871FD82C168}"/>
              </a:ext>
            </a:extLst>
          </p:cNvPr>
          <p:cNvSpPr txBox="1"/>
          <p:nvPr/>
        </p:nvSpPr>
        <p:spPr>
          <a:xfrm>
            <a:off x="5232215" y="3783120"/>
            <a:ext cx="720000" cy="360000"/>
          </a:xfrm>
          <a:prstGeom prst="rect">
            <a:avLst/>
          </a:prstGeom>
          <a:solidFill>
            <a:srgbClr val="99CCFF"/>
          </a:solidFill>
          <a:ln>
            <a:solidFill>
              <a:schemeClr val="accent1">
                <a:lumMod val="75000"/>
              </a:schemeClr>
            </a:solidFill>
          </a:ln>
        </p:spPr>
        <p:txBody>
          <a:bodyPr wrap="square" lIns="36000" tIns="36000" rIns="36000" bIns="36000" anchor="ctr" anchorCtr="0">
            <a:spAutoFit/>
          </a:bodyPr>
          <a:lstStyle/>
          <a:p>
            <a:pPr algn="ctr"/>
            <a:r>
              <a:rPr lang="ja-JP" altLang="en-US" sz="1000" b="1" dirty="0"/>
              <a:t>工事受注者</a:t>
            </a:r>
          </a:p>
        </p:txBody>
      </p:sp>
      <p:sp>
        <p:nvSpPr>
          <p:cNvPr id="26668" name="矢印: 下 26667">
            <a:extLst>
              <a:ext uri="{FF2B5EF4-FFF2-40B4-BE49-F238E27FC236}">
                <a16:creationId xmlns:a16="http://schemas.microsoft.com/office/drawing/2014/main" id="{C04119C9-650F-85CD-5A82-6FAD6333F184}"/>
              </a:ext>
            </a:extLst>
          </p:cNvPr>
          <p:cNvSpPr/>
          <p:nvPr/>
        </p:nvSpPr>
        <p:spPr>
          <a:xfrm>
            <a:off x="5413587" y="3103786"/>
            <a:ext cx="335738" cy="629559"/>
          </a:xfrm>
          <a:prstGeom prst="downArrow">
            <a:avLst/>
          </a:prstGeom>
          <a:no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76" name="テキスト ボックス 26675">
            <a:extLst>
              <a:ext uri="{FF2B5EF4-FFF2-40B4-BE49-F238E27FC236}">
                <a16:creationId xmlns:a16="http://schemas.microsoft.com/office/drawing/2014/main" id="{F65F890F-E99B-0C62-D2E8-C1EF4FDE4A4B}"/>
              </a:ext>
            </a:extLst>
          </p:cNvPr>
          <p:cNvSpPr txBox="1"/>
          <p:nvPr/>
        </p:nvSpPr>
        <p:spPr>
          <a:xfrm>
            <a:off x="6028067" y="2642475"/>
            <a:ext cx="3336913" cy="415498"/>
          </a:xfrm>
          <a:prstGeom prst="rect">
            <a:avLst/>
          </a:prstGeom>
          <a:noFill/>
          <a:ln>
            <a:noFill/>
          </a:ln>
        </p:spPr>
        <p:txBody>
          <a:bodyPr wrap="square" lIns="0" tIns="0" rIns="0" bIns="0">
            <a:spAutoFit/>
          </a:bodyPr>
          <a:lstStyle/>
          <a:p>
            <a:r>
              <a:rPr lang="ja-JP" altLang="en-US" sz="900" u="sng" dirty="0"/>
              <a:t>工事実施地区からの調達を前提条件にしつつ、地域内からの円滑な調達が困難になった資材は、資材調達費用について設計変更の対象とすることを条件に契約</a:t>
            </a:r>
          </a:p>
        </p:txBody>
      </p:sp>
      <p:sp>
        <p:nvSpPr>
          <p:cNvPr id="26692" name="テキスト ボックス 26691">
            <a:extLst>
              <a:ext uri="{FF2B5EF4-FFF2-40B4-BE49-F238E27FC236}">
                <a16:creationId xmlns:a16="http://schemas.microsoft.com/office/drawing/2014/main" id="{38471CBF-3254-BF66-D024-A46EDA8B9EB0}"/>
              </a:ext>
            </a:extLst>
          </p:cNvPr>
          <p:cNvSpPr txBox="1"/>
          <p:nvPr/>
        </p:nvSpPr>
        <p:spPr>
          <a:xfrm>
            <a:off x="5680286" y="4171786"/>
            <a:ext cx="2233910" cy="442035"/>
          </a:xfrm>
          <a:prstGeom prst="rect">
            <a:avLst/>
          </a:prstGeom>
          <a:noFill/>
          <a:ln>
            <a:noFill/>
          </a:ln>
        </p:spPr>
        <p:txBody>
          <a:bodyPr wrap="square" lIns="36000" tIns="36000" rIns="36000" bIns="36000">
            <a:spAutoFit/>
          </a:bodyPr>
          <a:lstStyle/>
          <a:p>
            <a:r>
              <a:rPr lang="ja-JP" altLang="en-US" sz="800" b="1" i="1" dirty="0"/>
              <a:t>地域外からの調達に係る費用の増が</a:t>
            </a:r>
            <a:r>
              <a:rPr lang="en-US" altLang="ja-JP" sz="800" b="1" i="1" dirty="0"/>
              <a:t>､</a:t>
            </a:r>
            <a:r>
              <a:rPr lang="ja-JP" altLang="en-US" sz="800" b="1" i="1" dirty="0"/>
              <a:t>設計変更の対象となることから、必要な場合には受発注者間で協議し、域外調達が進む。</a:t>
            </a:r>
          </a:p>
        </p:txBody>
      </p:sp>
      <p:sp>
        <p:nvSpPr>
          <p:cNvPr id="26694" name="テキスト ボックス 26693">
            <a:extLst>
              <a:ext uri="{FF2B5EF4-FFF2-40B4-BE49-F238E27FC236}">
                <a16:creationId xmlns:a16="http://schemas.microsoft.com/office/drawing/2014/main" id="{775CADE0-5B5B-543D-CADD-62776CACA595}"/>
              </a:ext>
            </a:extLst>
          </p:cNvPr>
          <p:cNvSpPr txBox="1"/>
          <p:nvPr/>
        </p:nvSpPr>
        <p:spPr>
          <a:xfrm>
            <a:off x="5026215" y="2472047"/>
            <a:ext cx="858114" cy="184666"/>
          </a:xfrm>
          <a:prstGeom prst="rect">
            <a:avLst/>
          </a:prstGeom>
          <a:noFill/>
          <a:ln>
            <a:noFill/>
          </a:ln>
        </p:spPr>
        <p:txBody>
          <a:bodyPr wrap="square" lIns="0" tIns="0" rIns="0" bIns="0">
            <a:spAutoFit/>
          </a:bodyPr>
          <a:lstStyle/>
          <a:p>
            <a:pPr algn="ctr"/>
            <a:r>
              <a:rPr lang="en-US" altLang="ja-JP" sz="1200" b="1" u="sng" dirty="0"/>
              <a:t>【</a:t>
            </a:r>
            <a:r>
              <a:rPr lang="ja-JP" altLang="en-US" sz="1200" b="1" u="sng" dirty="0"/>
              <a:t>対策</a:t>
            </a:r>
            <a:r>
              <a:rPr lang="en-US" altLang="ja-JP" sz="1200" b="1" u="sng" dirty="0"/>
              <a:t>】</a:t>
            </a:r>
            <a:endParaRPr lang="ja-JP" altLang="en-US" sz="1200" b="1" u="sng" dirty="0"/>
          </a:p>
        </p:txBody>
      </p:sp>
      <p:pic>
        <p:nvPicPr>
          <p:cNvPr id="22" name="図 21">
            <a:extLst>
              <a:ext uri="{FF2B5EF4-FFF2-40B4-BE49-F238E27FC236}">
                <a16:creationId xmlns:a16="http://schemas.microsoft.com/office/drawing/2014/main" id="{0737D5DA-EB54-5B9E-FE82-AED61D34760A}"/>
              </a:ext>
            </a:extLst>
          </p:cNvPr>
          <p:cNvPicPr>
            <a:picLocks noChangeAspect="1"/>
          </p:cNvPicPr>
          <p:nvPr/>
        </p:nvPicPr>
        <p:blipFill rotWithShape="1">
          <a:blip r:embed="rId7"/>
          <a:srcRect l="5003" t="37707" r="63214" b="8485"/>
          <a:stretch/>
        </p:blipFill>
        <p:spPr>
          <a:xfrm>
            <a:off x="71436" y="6920043"/>
            <a:ext cx="7385099" cy="3516411"/>
          </a:xfrm>
          <a:prstGeom prst="rect">
            <a:avLst/>
          </a:prstGeom>
        </p:spPr>
      </p:pic>
      <p:sp>
        <p:nvSpPr>
          <p:cNvPr id="33" name="楕円 32">
            <a:extLst>
              <a:ext uri="{FF2B5EF4-FFF2-40B4-BE49-F238E27FC236}">
                <a16:creationId xmlns:a16="http://schemas.microsoft.com/office/drawing/2014/main" id="{8A46DF9D-83D8-BD0B-DCC4-3004EF6736EE}"/>
              </a:ext>
            </a:extLst>
          </p:cNvPr>
          <p:cNvSpPr/>
          <p:nvPr/>
        </p:nvSpPr>
        <p:spPr>
          <a:xfrm>
            <a:off x="1115971" y="3082553"/>
            <a:ext cx="3474738" cy="8821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60" name="吹き出し: 下矢印 26659">
            <a:extLst>
              <a:ext uri="{FF2B5EF4-FFF2-40B4-BE49-F238E27FC236}">
                <a16:creationId xmlns:a16="http://schemas.microsoft.com/office/drawing/2014/main" id="{F5F26740-DCAE-2399-DF8E-214B8F4167DA}"/>
              </a:ext>
            </a:extLst>
          </p:cNvPr>
          <p:cNvSpPr/>
          <p:nvPr/>
        </p:nvSpPr>
        <p:spPr>
          <a:xfrm>
            <a:off x="3465064" y="3545354"/>
            <a:ext cx="736253" cy="577885"/>
          </a:xfrm>
          <a:prstGeom prst="downArrowCallout">
            <a:avLst>
              <a:gd name="adj1" fmla="val 23706"/>
              <a:gd name="adj2" fmla="val 25000"/>
              <a:gd name="adj3" fmla="val 15944"/>
              <a:gd name="adj4" fmla="val 74042"/>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800" b="1" dirty="0">
                <a:solidFill>
                  <a:srgbClr val="FF0000"/>
                </a:solidFill>
              </a:rPr>
              <a:t>需要ひっ迫により域内調達が困難に</a:t>
            </a:r>
          </a:p>
        </p:txBody>
      </p:sp>
      <p:cxnSp>
        <p:nvCxnSpPr>
          <p:cNvPr id="50" name="直線矢印コネクタ 49">
            <a:extLst>
              <a:ext uri="{FF2B5EF4-FFF2-40B4-BE49-F238E27FC236}">
                <a16:creationId xmlns:a16="http://schemas.microsoft.com/office/drawing/2014/main" id="{7BBF2968-CA90-81B8-1E0B-FA77B2D7A939}"/>
              </a:ext>
            </a:extLst>
          </p:cNvPr>
          <p:cNvCxnSpPr>
            <a:cxnSpLocks/>
            <a:stCxn id="37" idx="2"/>
          </p:cNvCxnSpPr>
          <p:nvPr/>
        </p:nvCxnSpPr>
        <p:spPr>
          <a:xfrm flipH="1">
            <a:off x="2422866" y="3443448"/>
            <a:ext cx="1408670" cy="1225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6702" name="図 26701">
            <a:extLst>
              <a:ext uri="{FF2B5EF4-FFF2-40B4-BE49-F238E27FC236}">
                <a16:creationId xmlns:a16="http://schemas.microsoft.com/office/drawing/2014/main" id="{070737AA-7D7D-D1C0-88B7-9A4E0A7E443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62713" y="3373532"/>
            <a:ext cx="669940" cy="450554"/>
          </a:xfrm>
          <a:prstGeom prst="rect">
            <a:avLst/>
          </a:prstGeom>
        </p:spPr>
      </p:pic>
      <p:grpSp>
        <p:nvGrpSpPr>
          <p:cNvPr id="26703" name="グループ化 26702">
            <a:extLst>
              <a:ext uri="{FF2B5EF4-FFF2-40B4-BE49-F238E27FC236}">
                <a16:creationId xmlns:a16="http://schemas.microsoft.com/office/drawing/2014/main" id="{3A174C26-F1BB-9650-9F66-12EC54BEE2EF}"/>
              </a:ext>
            </a:extLst>
          </p:cNvPr>
          <p:cNvGrpSpPr/>
          <p:nvPr/>
        </p:nvGrpSpPr>
        <p:grpSpPr>
          <a:xfrm>
            <a:off x="8411266" y="3096687"/>
            <a:ext cx="635796" cy="368189"/>
            <a:chOff x="4114711" y="1730375"/>
            <a:chExt cx="762089" cy="441325"/>
          </a:xfrm>
        </p:grpSpPr>
        <p:pic>
          <p:nvPicPr>
            <p:cNvPr id="26704" name="図 26703">
              <a:extLst>
                <a:ext uri="{FF2B5EF4-FFF2-40B4-BE49-F238E27FC236}">
                  <a16:creationId xmlns:a16="http://schemas.microsoft.com/office/drawing/2014/main" id="{9BC1B234-8978-4DFF-8A57-2CE08611111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4711" y="1824750"/>
              <a:ext cx="733425" cy="331253"/>
            </a:xfrm>
            <a:prstGeom prst="rect">
              <a:avLst/>
            </a:prstGeom>
          </p:spPr>
        </p:pic>
        <p:sp>
          <p:nvSpPr>
            <p:cNvPr id="26705" name="フリーフォーム: 図形 26704">
              <a:extLst>
                <a:ext uri="{FF2B5EF4-FFF2-40B4-BE49-F238E27FC236}">
                  <a16:creationId xmlns:a16="http://schemas.microsoft.com/office/drawing/2014/main" id="{E0883ED8-EC3E-2919-BB07-BF2A93B65CEB}"/>
                </a:ext>
              </a:extLst>
            </p:cNvPr>
            <p:cNvSpPr/>
            <p:nvPr/>
          </p:nvSpPr>
          <p:spPr>
            <a:xfrm>
              <a:off x="4546600" y="1730375"/>
              <a:ext cx="330200" cy="441325"/>
            </a:xfrm>
            <a:custGeom>
              <a:avLst/>
              <a:gdLst>
                <a:gd name="connsiteX0" fmla="*/ 0 w 317500"/>
                <a:gd name="connsiteY0" fmla="*/ 0 h 422275"/>
                <a:gd name="connsiteX1" fmla="*/ 28575 w 317500"/>
                <a:gd name="connsiteY1" fmla="*/ 117475 h 422275"/>
                <a:gd name="connsiteX2" fmla="*/ 247650 w 317500"/>
                <a:gd name="connsiteY2" fmla="*/ 422275 h 422275"/>
                <a:gd name="connsiteX3" fmla="*/ 317500 w 317500"/>
                <a:gd name="connsiteY3" fmla="*/ 307975 h 422275"/>
                <a:gd name="connsiteX4" fmla="*/ 0 w 317500"/>
                <a:gd name="connsiteY4" fmla="*/ 0 h 422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 h="422275">
                  <a:moveTo>
                    <a:pt x="0" y="0"/>
                  </a:moveTo>
                  <a:lnTo>
                    <a:pt x="28575" y="117475"/>
                  </a:lnTo>
                  <a:lnTo>
                    <a:pt x="247650" y="422275"/>
                  </a:lnTo>
                  <a:lnTo>
                    <a:pt x="317500" y="30797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6706" name="グループ化 26705">
            <a:extLst>
              <a:ext uri="{FF2B5EF4-FFF2-40B4-BE49-F238E27FC236}">
                <a16:creationId xmlns:a16="http://schemas.microsoft.com/office/drawing/2014/main" id="{8CFA4AA0-5EC2-08F1-AC69-DC070259CE2B}"/>
              </a:ext>
            </a:extLst>
          </p:cNvPr>
          <p:cNvGrpSpPr/>
          <p:nvPr/>
        </p:nvGrpSpPr>
        <p:grpSpPr>
          <a:xfrm rot="200074">
            <a:off x="7689945" y="3283841"/>
            <a:ext cx="514957" cy="273566"/>
            <a:chOff x="4539643" y="1272660"/>
            <a:chExt cx="514957" cy="273566"/>
          </a:xfrm>
        </p:grpSpPr>
        <p:pic>
          <p:nvPicPr>
            <p:cNvPr id="26707" name="図 26706">
              <a:extLst>
                <a:ext uri="{FF2B5EF4-FFF2-40B4-BE49-F238E27FC236}">
                  <a16:creationId xmlns:a16="http://schemas.microsoft.com/office/drawing/2014/main" id="{77E0537F-4CE8-2631-FB6B-E034DFFF9EA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9643" y="1272660"/>
              <a:ext cx="486269" cy="244574"/>
            </a:xfrm>
            <a:prstGeom prst="rect">
              <a:avLst/>
            </a:prstGeom>
          </p:spPr>
        </p:pic>
        <p:sp>
          <p:nvSpPr>
            <p:cNvPr id="26708" name="フリーフォーム: 図形 26707">
              <a:extLst>
                <a:ext uri="{FF2B5EF4-FFF2-40B4-BE49-F238E27FC236}">
                  <a16:creationId xmlns:a16="http://schemas.microsoft.com/office/drawing/2014/main" id="{6C4F1399-5618-DAF2-60A6-DE973232DA49}"/>
                </a:ext>
              </a:extLst>
            </p:cNvPr>
            <p:cNvSpPr/>
            <p:nvPr/>
          </p:nvSpPr>
          <p:spPr>
            <a:xfrm>
              <a:off x="4664075" y="1463676"/>
              <a:ext cx="390525" cy="82550"/>
            </a:xfrm>
            <a:custGeom>
              <a:avLst/>
              <a:gdLst>
                <a:gd name="connsiteX0" fmla="*/ 0 w 371475"/>
                <a:gd name="connsiteY0" fmla="*/ 44450 h 66675"/>
                <a:gd name="connsiteX1" fmla="*/ 371475 w 371475"/>
                <a:gd name="connsiteY1" fmla="*/ 0 h 66675"/>
                <a:gd name="connsiteX2" fmla="*/ 361950 w 371475"/>
                <a:gd name="connsiteY2" fmla="*/ 66675 h 66675"/>
                <a:gd name="connsiteX3" fmla="*/ 0 w 371475"/>
                <a:gd name="connsiteY3" fmla="*/ 44450 h 66675"/>
              </a:gdLst>
              <a:ahLst/>
              <a:cxnLst>
                <a:cxn ang="0">
                  <a:pos x="connsiteX0" y="connsiteY0"/>
                </a:cxn>
                <a:cxn ang="0">
                  <a:pos x="connsiteX1" y="connsiteY1"/>
                </a:cxn>
                <a:cxn ang="0">
                  <a:pos x="connsiteX2" y="connsiteY2"/>
                </a:cxn>
                <a:cxn ang="0">
                  <a:pos x="connsiteX3" y="connsiteY3"/>
                </a:cxn>
              </a:cxnLst>
              <a:rect l="l" t="t" r="r" b="b"/>
              <a:pathLst>
                <a:path w="371475" h="66675">
                  <a:moveTo>
                    <a:pt x="0" y="44450"/>
                  </a:moveTo>
                  <a:lnTo>
                    <a:pt x="371475" y="0"/>
                  </a:lnTo>
                  <a:lnTo>
                    <a:pt x="361950" y="66675"/>
                  </a:lnTo>
                  <a:lnTo>
                    <a:pt x="0" y="4445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6712" name="テキスト ボックス 26711">
            <a:extLst>
              <a:ext uri="{FF2B5EF4-FFF2-40B4-BE49-F238E27FC236}">
                <a16:creationId xmlns:a16="http://schemas.microsoft.com/office/drawing/2014/main" id="{7A61C1DA-C522-02BE-6FA2-D470DC6E87BB}"/>
              </a:ext>
            </a:extLst>
          </p:cNvPr>
          <p:cNvSpPr txBox="1"/>
          <p:nvPr/>
        </p:nvSpPr>
        <p:spPr>
          <a:xfrm>
            <a:off x="6632962" y="3233347"/>
            <a:ext cx="1016064" cy="153888"/>
          </a:xfrm>
          <a:prstGeom prst="rect">
            <a:avLst/>
          </a:prstGeom>
          <a:noFill/>
          <a:ln>
            <a:noFill/>
          </a:ln>
        </p:spPr>
        <p:txBody>
          <a:bodyPr wrap="square" lIns="0" tIns="0" rIns="0" bIns="0">
            <a:spAutoFit/>
          </a:bodyPr>
          <a:lstStyle/>
          <a:p>
            <a:pPr algn="ctr"/>
            <a:r>
              <a:rPr lang="ja-JP" altLang="en-US" sz="1000" b="1" dirty="0"/>
              <a:t>工事実施地区</a:t>
            </a:r>
          </a:p>
        </p:txBody>
      </p:sp>
      <p:grpSp>
        <p:nvGrpSpPr>
          <p:cNvPr id="26715" name="グループ化 26714">
            <a:extLst>
              <a:ext uri="{FF2B5EF4-FFF2-40B4-BE49-F238E27FC236}">
                <a16:creationId xmlns:a16="http://schemas.microsoft.com/office/drawing/2014/main" id="{1A225A0D-863C-619C-9AC1-DEEAF7A4D7D5}"/>
              </a:ext>
            </a:extLst>
          </p:cNvPr>
          <p:cNvGrpSpPr/>
          <p:nvPr/>
        </p:nvGrpSpPr>
        <p:grpSpPr>
          <a:xfrm rot="2236943">
            <a:off x="7835869" y="4016559"/>
            <a:ext cx="514957" cy="273566"/>
            <a:chOff x="4539643" y="1272660"/>
            <a:chExt cx="514957" cy="273566"/>
          </a:xfrm>
        </p:grpSpPr>
        <p:pic>
          <p:nvPicPr>
            <p:cNvPr id="26716" name="図 26715">
              <a:extLst>
                <a:ext uri="{FF2B5EF4-FFF2-40B4-BE49-F238E27FC236}">
                  <a16:creationId xmlns:a16="http://schemas.microsoft.com/office/drawing/2014/main" id="{C7319038-A302-DF96-B70F-BDDF87785DC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539643" y="1272660"/>
              <a:ext cx="486269" cy="244574"/>
            </a:xfrm>
            <a:prstGeom prst="rect">
              <a:avLst/>
            </a:prstGeom>
          </p:spPr>
        </p:pic>
        <p:sp>
          <p:nvSpPr>
            <p:cNvPr id="26717" name="フリーフォーム: 図形 26716">
              <a:extLst>
                <a:ext uri="{FF2B5EF4-FFF2-40B4-BE49-F238E27FC236}">
                  <a16:creationId xmlns:a16="http://schemas.microsoft.com/office/drawing/2014/main" id="{87FBD24D-FF3A-4AAC-FBF3-1B6EDAEF5B89}"/>
                </a:ext>
              </a:extLst>
            </p:cNvPr>
            <p:cNvSpPr/>
            <p:nvPr/>
          </p:nvSpPr>
          <p:spPr>
            <a:xfrm>
              <a:off x="4664075" y="1463676"/>
              <a:ext cx="390525" cy="82550"/>
            </a:xfrm>
            <a:custGeom>
              <a:avLst/>
              <a:gdLst>
                <a:gd name="connsiteX0" fmla="*/ 0 w 371475"/>
                <a:gd name="connsiteY0" fmla="*/ 44450 h 66675"/>
                <a:gd name="connsiteX1" fmla="*/ 371475 w 371475"/>
                <a:gd name="connsiteY1" fmla="*/ 0 h 66675"/>
                <a:gd name="connsiteX2" fmla="*/ 361950 w 371475"/>
                <a:gd name="connsiteY2" fmla="*/ 66675 h 66675"/>
                <a:gd name="connsiteX3" fmla="*/ 0 w 371475"/>
                <a:gd name="connsiteY3" fmla="*/ 44450 h 66675"/>
              </a:gdLst>
              <a:ahLst/>
              <a:cxnLst>
                <a:cxn ang="0">
                  <a:pos x="connsiteX0" y="connsiteY0"/>
                </a:cxn>
                <a:cxn ang="0">
                  <a:pos x="connsiteX1" y="connsiteY1"/>
                </a:cxn>
                <a:cxn ang="0">
                  <a:pos x="connsiteX2" y="connsiteY2"/>
                </a:cxn>
                <a:cxn ang="0">
                  <a:pos x="connsiteX3" y="connsiteY3"/>
                </a:cxn>
              </a:cxnLst>
              <a:rect l="l" t="t" r="r" b="b"/>
              <a:pathLst>
                <a:path w="371475" h="66675">
                  <a:moveTo>
                    <a:pt x="0" y="44450"/>
                  </a:moveTo>
                  <a:lnTo>
                    <a:pt x="371475" y="0"/>
                  </a:lnTo>
                  <a:lnTo>
                    <a:pt x="361950" y="66675"/>
                  </a:lnTo>
                  <a:lnTo>
                    <a:pt x="0" y="4445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cxnSp>
        <p:nvCxnSpPr>
          <p:cNvPr id="26718" name="直線矢印コネクタ 26717">
            <a:extLst>
              <a:ext uri="{FF2B5EF4-FFF2-40B4-BE49-F238E27FC236}">
                <a16:creationId xmlns:a16="http://schemas.microsoft.com/office/drawing/2014/main" id="{98D029B4-F8F4-DB0C-0545-1FC8F8F51326}"/>
              </a:ext>
            </a:extLst>
          </p:cNvPr>
          <p:cNvCxnSpPr>
            <a:cxnSpLocks/>
          </p:cNvCxnSpPr>
          <p:nvPr/>
        </p:nvCxnSpPr>
        <p:spPr>
          <a:xfrm flipH="1" flipV="1">
            <a:off x="7360586" y="3811385"/>
            <a:ext cx="940722" cy="593815"/>
          </a:xfrm>
          <a:prstGeom prst="straightConnector1">
            <a:avLst/>
          </a:prstGeom>
          <a:ln w="12700">
            <a:solidFill>
              <a:schemeClr val="tx1"/>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6722" name="楕円 26721">
            <a:extLst>
              <a:ext uri="{FF2B5EF4-FFF2-40B4-BE49-F238E27FC236}">
                <a16:creationId xmlns:a16="http://schemas.microsoft.com/office/drawing/2014/main" id="{584D2034-0345-FA95-374D-1306403E8747}"/>
              </a:ext>
            </a:extLst>
          </p:cNvPr>
          <p:cNvSpPr/>
          <p:nvPr/>
        </p:nvSpPr>
        <p:spPr>
          <a:xfrm>
            <a:off x="6001642" y="3090885"/>
            <a:ext cx="3474738" cy="8821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23" name="吹き出し: 下矢印 26722">
            <a:extLst>
              <a:ext uri="{FF2B5EF4-FFF2-40B4-BE49-F238E27FC236}">
                <a16:creationId xmlns:a16="http://schemas.microsoft.com/office/drawing/2014/main" id="{60644078-BBA8-93D2-127E-11DC691922AE}"/>
              </a:ext>
            </a:extLst>
          </p:cNvPr>
          <p:cNvSpPr/>
          <p:nvPr/>
        </p:nvSpPr>
        <p:spPr>
          <a:xfrm>
            <a:off x="8350735" y="3553686"/>
            <a:ext cx="736253" cy="577885"/>
          </a:xfrm>
          <a:prstGeom prst="downArrowCallout">
            <a:avLst>
              <a:gd name="adj1" fmla="val 23706"/>
              <a:gd name="adj2" fmla="val 25000"/>
              <a:gd name="adj3" fmla="val 15944"/>
              <a:gd name="adj4" fmla="val 74042"/>
            </a:avLst>
          </a:prstGeom>
          <a:solidFill>
            <a:schemeClr val="bg1"/>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sz="800" b="1" dirty="0">
                <a:solidFill>
                  <a:srgbClr val="FF0000"/>
                </a:solidFill>
              </a:rPr>
              <a:t>需要ひっ迫により域内調達が困難に</a:t>
            </a:r>
          </a:p>
        </p:txBody>
      </p:sp>
      <p:cxnSp>
        <p:nvCxnSpPr>
          <p:cNvPr id="26724" name="直線矢印コネクタ 26723">
            <a:extLst>
              <a:ext uri="{FF2B5EF4-FFF2-40B4-BE49-F238E27FC236}">
                <a16:creationId xmlns:a16="http://schemas.microsoft.com/office/drawing/2014/main" id="{29FB2060-F73B-CE81-70B7-09E0C561FFA0}"/>
              </a:ext>
            </a:extLst>
          </p:cNvPr>
          <p:cNvCxnSpPr>
            <a:cxnSpLocks/>
            <a:stCxn id="26704" idx="2"/>
          </p:cNvCxnSpPr>
          <p:nvPr/>
        </p:nvCxnSpPr>
        <p:spPr>
          <a:xfrm flipH="1">
            <a:off x="7308537" y="3451780"/>
            <a:ext cx="1408670" cy="1225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725" name="正方形/長方形 26724">
            <a:extLst>
              <a:ext uri="{FF2B5EF4-FFF2-40B4-BE49-F238E27FC236}">
                <a16:creationId xmlns:a16="http://schemas.microsoft.com/office/drawing/2014/main" id="{4BAACB0B-CAA9-5481-3867-BD8E67DFFD18}"/>
              </a:ext>
            </a:extLst>
          </p:cNvPr>
          <p:cNvSpPr/>
          <p:nvPr/>
        </p:nvSpPr>
        <p:spPr>
          <a:xfrm>
            <a:off x="303839" y="2449652"/>
            <a:ext cx="4437762" cy="21917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26" name="正方形/長方形 26725">
            <a:extLst>
              <a:ext uri="{FF2B5EF4-FFF2-40B4-BE49-F238E27FC236}">
                <a16:creationId xmlns:a16="http://schemas.microsoft.com/office/drawing/2014/main" id="{203A56D6-BAA9-311D-E8C1-68F033BB76A7}"/>
              </a:ext>
            </a:extLst>
          </p:cNvPr>
          <p:cNvSpPr/>
          <p:nvPr/>
        </p:nvSpPr>
        <p:spPr>
          <a:xfrm>
            <a:off x="5101918" y="2449652"/>
            <a:ext cx="4437762" cy="21917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95" name="矢印: 下 26694">
            <a:extLst>
              <a:ext uri="{FF2B5EF4-FFF2-40B4-BE49-F238E27FC236}">
                <a16:creationId xmlns:a16="http://schemas.microsoft.com/office/drawing/2014/main" id="{362BC8B1-70B8-11C6-1D26-11D121966CCB}"/>
              </a:ext>
            </a:extLst>
          </p:cNvPr>
          <p:cNvSpPr/>
          <p:nvPr/>
        </p:nvSpPr>
        <p:spPr>
          <a:xfrm rot="16200000">
            <a:off x="4515378" y="3334216"/>
            <a:ext cx="808247" cy="469207"/>
          </a:xfrm>
          <a:prstGeom prst="downArrow">
            <a:avLst>
              <a:gd name="adj1" fmla="val 50000"/>
              <a:gd name="adj2" fmla="val 59248"/>
            </a:avLst>
          </a:prstGeom>
          <a:solidFill>
            <a:srgbClr val="99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27" name="楕円 26726">
            <a:extLst>
              <a:ext uri="{FF2B5EF4-FFF2-40B4-BE49-F238E27FC236}">
                <a16:creationId xmlns:a16="http://schemas.microsoft.com/office/drawing/2014/main" id="{B466140C-9FEC-D82C-2699-FD4DC5C4E05F}"/>
              </a:ext>
            </a:extLst>
          </p:cNvPr>
          <p:cNvSpPr/>
          <p:nvPr/>
        </p:nvSpPr>
        <p:spPr>
          <a:xfrm>
            <a:off x="7936655" y="4022398"/>
            <a:ext cx="243313" cy="24331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6731" name="グループ化 26730">
            <a:extLst>
              <a:ext uri="{FF2B5EF4-FFF2-40B4-BE49-F238E27FC236}">
                <a16:creationId xmlns:a16="http://schemas.microsoft.com/office/drawing/2014/main" id="{D5E04756-BB74-7EFC-6DA7-CC7920189CB9}"/>
              </a:ext>
            </a:extLst>
          </p:cNvPr>
          <p:cNvGrpSpPr/>
          <p:nvPr/>
        </p:nvGrpSpPr>
        <p:grpSpPr>
          <a:xfrm>
            <a:off x="8483790" y="4271122"/>
            <a:ext cx="430232" cy="249147"/>
            <a:chOff x="4114711" y="1730375"/>
            <a:chExt cx="762089" cy="441325"/>
          </a:xfrm>
        </p:grpSpPr>
        <p:pic>
          <p:nvPicPr>
            <p:cNvPr id="26732" name="図 26731">
              <a:extLst>
                <a:ext uri="{FF2B5EF4-FFF2-40B4-BE49-F238E27FC236}">
                  <a16:creationId xmlns:a16="http://schemas.microsoft.com/office/drawing/2014/main" id="{5735E401-BD12-C428-C046-3F9FCCDB02A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14711" y="1824750"/>
              <a:ext cx="733425" cy="331253"/>
            </a:xfrm>
            <a:prstGeom prst="rect">
              <a:avLst/>
            </a:prstGeom>
          </p:spPr>
        </p:pic>
        <p:sp>
          <p:nvSpPr>
            <p:cNvPr id="26733" name="フリーフォーム: 図形 26732">
              <a:extLst>
                <a:ext uri="{FF2B5EF4-FFF2-40B4-BE49-F238E27FC236}">
                  <a16:creationId xmlns:a16="http://schemas.microsoft.com/office/drawing/2014/main" id="{33F86106-6A06-ACD7-4E85-DA988ADC23A5}"/>
                </a:ext>
              </a:extLst>
            </p:cNvPr>
            <p:cNvSpPr/>
            <p:nvPr/>
          </p:nvSpPr>
          <p:spPr>
            <a:xfrm>
              <a:off x="4546600" y="1730375"/>
              <a:ext cx="330200" cy="441325"/>
            </a:xfrm>
            <a:custGeom>
              <a:avLst/>
              <a:gdLst>
                <a:gd name="connsiteX0" fmla="*/ 0 w 317500"/>
                <a:gd name="connsiteY0" fmla="*/ 0 h 422275"/>
                <a:gd name="connsiteX1" fmla="*/ 28575 w 317500"/>
                <a:gd name="connsiteY1" fmla="*/ 117475 h 422275"/>
                <a:gd name="connsiteX2" fmla="*/ 247650 w 317500"/>
                <a:gd name="connsiteY2" fmla="*/ 422275 h 422275"/>
                <a:gd name="connsiteX3" fmla="*/ 317500 w 317500"/>
                <a:gd name="connsiteY3" fmla="*/ 307975 h 422275"/>
                <a:gd name="connsiteX4" fmla="*/ 0 w 317500"/>
                <a:gd name="connsiteY4" fmla="*/ 0 h 422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 h="422275">
                  <a:moveTo>
                    <a:pt x="0" y="0"/>
                  </a:moveTo>
                  <a:lnTo>
                    <a:pt x="28575" y="117475"/>
                  </a:lnTo>
                  <a:lnTo>
                    <a:pt x="247650" y="422275"/>
                  </a:lnTo>
                  <a:lnTo>
                    <a:pt x="317500" y="307975"/>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734" name="テキスト ボックス 26733">
            <a:extLst>
              <a:ext uri="{FF2B5EF4-FFF2-40B4-BE49-F238E27FC236}">
                <a16:creationId xmlns:a16="http://schemas.microsoft.com/office/drawing/2014/main" id="{79F3CE5E-A6DD-B96D-26B5-5D0F65DC1B35}"/>
              </a:ext>
            </a:extLst>
          </p:cNvPr>
          <p:cNvSpPr txBox="1"/>
          <p:nvPr/>
        </p:nvSpPr>
        <p:spPr>
          <a:xfrm>
            <a:off x="8677092" y="4203573"/>
            <a:ext cx="821671" cy="307777"/>
          </a:xfrm>
          <a:prstGeom prst="rect">
            <a:avLst/>
          </a:prstGeom>
          <a:noFill/>
          <a:ln>
            <a:noFill/>
          </a:ln>
        </p:spPr>
        <p:txBody>
          <a:bodyPr wrap="square" lIns="0" tIns="0" rIns="0" bIns="0">
            <a:spAutoFit/>
          </a:bodyPr>
          <a:lstStyle/>
          <a:p>
            <a:pPr algn="ctr"/>
            <a:r>
              <a:rPr lang="ja-JP" altLang="en-US" sz="1000" b="1" dirty="0"/>
              <a:t>他地域</a:t>
            </a:r>
            <a:endParaRPr lang="en-US" altLang="ja-JP" sz="1000" b="1" dirty="0"/>
          </a:p>
          <a:p>
            <a:pPr algn="ctr"/>
            <a:r>
              <a:rPr lang="ja-JP" altLang="en-US" sz="1000" b="1" dirty="0"/>
              <a:t>（遠隔地）</a:t>
            </a:r>
          </a:p>
        </p:txBody>
      </p:sp>
      <p:sp>
        <p:nvSpPr>
          <p:cNvPr id="26735" name="楕円 26734">
            <a:extLst>
              <a:ext uri="{FF2B5EF4-FFF2-40B4-BE49-F238E27FC236}">
                <a16:creationId xmlns:a16="http://schemas.microsoft.com/office/drawing/2014/main" id="{6F36B264-759C-30D2-360C-B6E71A08F85F}"/>
              </a:ext>
            </a:extLst>
          </p:cNvPr>
          <p:cNvSpPr/>
          <p:nvPr/>
        </p:nvSpPr>
        <p:spPr>
          <a:xfrm>
            <a:off x="8237167" y="4134914"/>
            <a:ext cx="1211018" cy="47483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3039111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1767</TotalTime>
  <Words>641</Words>
  <Application>Microsoft Office PowerPoint</Application>
  <PresentationFormat>A4 210 x 297 mm</PresentationFormat>
  <Paragraphs>55</Paragraphs>
  <Slides>1</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HG丸ｺﾞｼｯｸM-PRO</vt:lpstr>
      <vt:lpstr>ＭＳ Ｐ明朝</vt:lpstr>
      <vt:lpstr>ＭＳ ゴシック</vt:lpstr>
      <vt:lpstr>ＭＳ 明朝</vt:lpstr>
      <vt:lpstr>游ゴシック</vt:lpstr>
      <vt:lpstr>Arial</vt:lpstr>
      <vt:lpstr>Calibri</vt:lpstr>
      <vt:lpstr>Calibri Light</vt:lpstr>
      <vt:lpstr>Times New Roman</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HW55917</dc:creator>
  <cp:lastModifiedBy>HW55923</cp:lastModifiedBy>
  <cp:revision>23</cp:revision>
  <cp:lastPrinted>2024-01-26T10:58:36Z</cp:lastPrinted>
  <dcterms:created xsi:type="dcterms:W3CDTF">2024-01-22T04:50:29Z</dcterms:created>
  <dcterms:modified xsi:type="dcterms:W3CDTF">2024-01-29T05:20:43Z</dcterms:modified>
</cp:coreProperties>
</file>