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9601200" cy="12801600" type="A3"/>
  <p:notesSz cx="9866313" cy="142954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283B"/>
    <a:srgbClr val="C5B3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0" d="100"/>
          <a:sy n="60" d="100"/>
        </p:scale>
        <p:origin x="303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8"/>
            <a:ext cx="8161020" cy="4456853"/>
          </a:xfrm>
        </p:spPr>
        <p:txBody>
          <a:bodyPr anchor="b"/>
          <a:lstStyle>
            <a:lvl1pPr algn="ctr">
              <a:defRPr sz="6300"/>
            </a:lvl1pPr>
          </a:lstStyle>
          <a:p>
            <a:r>
              <a:rPr lang="ja-JP" altLang="en-US"/>
              <a:t>マスター タイトルの書式設定</a:t>
            </a:r>
            <a:endParaRPr lang="en-US" dirty="0"/>
          </a:p>
        </p:txBody>
      </p:sp>
      <p:sp>
        <p:nvSpPr>
          <p:cNvPr id="3" name="Subtitle 2"/>
          <p:cNvSpPr>
            <a:spLocks noGrp="1"/>
          </p:cNvSpPr>
          <p:nvPr>
            <p:ph type="subTitle" idx="1"/>
          </p:nvPr>
        </p:nvSpPr>
        <p:spPr>
          <a:xfrm>
            <a:off x="1200150" y="6723804"/>
            <a:ext cx="7200900" cy="309075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6F864D6-EDC2-4B57-BD4C-EB768DF883F9}" type="datetimeFigureOut">
              <a:rPr kumimoji="1" lang="ja-JP" altLang="en-US" smtClean="0"/>
              <a:t>2026/6/5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F3E1DCB-9AC8-474D-938C-102D1E368226}" type="slidenum">
              <a:rPr kumimoji="1" lang="ja-JP" altLang="en-US" smtClean="0"/>
              <a:t>‹#›</a:t>
            </a:fld>
            <a:endParaRPr kumimoji="1" lang="ja-JP" altLang="en-US"/>
          </a:p>
        </p:txBody>
      </p:sp>
    </p:spTree>
    <p:extLst>
      <p:ext uri="{BB962C8B-B14F-4D97-AF65-F5344CB8AC3E}">
        <p14:creationId xmlns:p14="http://schemas.microsoft.com/office/powerpoint/2010/main" val="4287644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6F864D6-EDC2-4B57-BD4C-EB768DF883F9}" type="datetimeFigureOut">
              <a:rPr kumimoji="1" lang="ja-JP" altLang="en-US" smtClean="0"/>
              <a:t>2026/6/5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F3E1DCB-9AC8-474D-938C-102D1E368226}" type="slidenum">
              <a:rPr kumimoji="1" lang="ja-JP" altLang="en-US" smtClean="0"/>
              <a:t>‹#›</a:t>
            </a:fld>
            <a:endParaRPr kumimoji="1" lang="ja-JP" altLang="en-US"/>
          </a:p>
        </p:txBody>
      </p:sp>
    </p:spTree>
    <p:extLst>
      <p:ext uri="{BB962C8B-B14F-4D97-AF65-F5344CB8AC3E}">
        <p14:creationId xmlns:p14="http://schemas.microsoft.com/office/powerpoint/2010/main" val="3364290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59" y="681567"/>
            <a:ext cx="2070259" cy="10848764"/>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60083" y="681567"/>
            <a:ext cx="6090761" cy="1084876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6F864D6-EDC2-4B57-BD4C-EB768DF883F9}" type="datetimeFigureOut">
              <a:rPr kumimoji="1" lang="ja-JP" altLang="en-US" smtClean="0"/>
              <a:t>2026/6/5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F3E1DCB-9AC8-474D-938C-102D1E368226}" type="slidenum">
              <a:rPr kumimoji="1" lang="ja-JP" altLang="en-US" smtClean="0"/>
              <a:t>‹#›</a:t>
            </a:fld>
            <a:endParaRPr kumimoji="1" lang="ja-JP" altLang="en-US"/>
          </a:p>
        </p:txBody>
      </p:sp>
    </p:spTree>
    <p:extLst>
      <p:ext uri="{BB962C8B-B14F-4D97-AF65-F5344CB8AC3E}">
        <p14:creationId xmlns:p14="http://schemas.microsoft.com/office/powerpoint/2010/main" val="2215842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6F864D6-EDC2-4B57-BD4C-EB768DF883F9}" type="datetimeFigureOut">
              <a:rPr kumimoji="1" lang="ja-JP" altLang="en-US" smtClean="0"/>
              <a:t>2026/6/5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F3E1DCB-9AC8-474D-938C-102D1E368226}" type="slidenum">
              <a:rPr kumimoji="1" lang="ja-JP" altLang="en-US" smtClean="0"/>
              <a:t>‹#›</a:t>
            </a:fld>
            <a:endParaRPr kumimoji="1" lang="ja-JP" altLang="en-US"/>
          </a:p>
        </p:txBody>
      </p:sp>
    </p:spTree>
    <p:extLst>
      <p:ext uri="{BB962C8B-B14F-4D97-AF65-F5344CB8AC3E}">
        <p14:creationId xmlns:p14="http://schemas.microsoft.com/office/powerpoint/2010/main" val="2446121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4"/>
            <a:ext cx="8281035" cy="5325109"/>
          </a:xfrm>
        </p:spPr>
        <p:txBody>
          <a:bodyPr anchor="b"/>
          <a:lstStyle>
            <a:lvl1pPr>
              <a:defRPr sz="63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55082" y="8567000"/>
            <a:ext cx="8281035" cy="2800349"/>
          </a:xfrm>
        </p:spPr>
        <p:txBody>
          <a:bodyPr/>
          <a:lstStyle>
            <a:lvl1pPr marL="0" indent="0">
              <a:buNone/>
              <a:defRPr sz="2520">
                <a:solidFill>
                  <a:schemeClr val="tx1"/>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6F864D6-EDC2-4B57-BD4C-EB768DF883F9}" type="datetimeFigureOut">
              <a:rPr kumimoji="1" lang="ja-JP" altLang="en-US" smtClean="0"/>
              <a:t>2026/6/5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F3E1DCB-9AC8-474D-938C-102D1E368226}" type="slidenum">
              <a:rPr kumimoji="1" lang="ja-JP" altLang="en-US" smtClean="0"/>
              <a:t>‹#›</a:t>
            </a:fld>
            <a:endParaRPr kumimoji="1" lang="ja-JP" altLang="en-US"/>
          </a:p>
        </p:txBody>
      </p:sp>
    </p:spTree>
    <p:extLst>
      <p:ext uri="{BB962C8B-B14F-4D97-AF65-F5344CB8AC3E}">
        <p14:creationId xmlns:p14="http://schemas.microsoft.com/office/powerpoint/2010/main" val="2626524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60083" y="3407833"/>
            <a:ext cx="4080510" cy="81224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860608" y="3407833"/>
            <a:ext cx="4080510" cy="81224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6F864D6-EDC2-4B57-BD4C-EB768DF883F9}" type="datetimeFigureOut">
              <a:rPr kumimoji="1" lang="ja-JP" altLang="en-US" smtClean="0"/>
              <a:t>2026/6/5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F3E1DCB-9AC8-474D-938C-102D1E368226}" type="slidenum">
              <a:rPr kumimoji="1" lang="ja-JP" altLang="en-US" smtClean="0"/>
              <a:t>‹#›</a:t>
            </a:fld>
            <a:endParaRPr kumimoji="1" lang="ja-JP" altLang="en-US"/>
          </a:p>
        </p:txBody>
      </p:sp>
    </p:spTree>
    <p:extLst>
      <p:ext uri="{BB962C8B-B14F-4D97-AF65-F5344CB8AC3E}">
        <p14:creationId xmlns:p14="http://schemas.microsoft.com/office/powerpoint/2010/main" val="345875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61333" y="681570"/>
            <a:ext cx="8281035" cy="2474384"/>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61334" y="3138171"/>
            <a:ext cx="4061757"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ja-JP" altLang="en-US"/>
              <a:t>マスター テキストの書式設定</a:t>
            </a:r>
          </a:p>
        </p:txBody>
      </p:sp>
      <p:sp>
        <p:nvSpPr>
          <p:cNvPr id="4" name="Content Placeholder 3"/>
          <p:cNvSpPr>
            <a:spLocks noGrp="1"/>
          </p:cNvSpPr>
          <p:nvPr>
            <p:ph sz="half" idx="2"/>
          </p:nvPr>
        </p:nvSpPr>
        <p:spPr>
          <a:xfrm>
            <a:off x="661334" y="4676140"/>
            <a:ext cx="4061757" cy="687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860608" y="3138171"/>
            <a:ext cx="4081761"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ja-JP" altLang="en-US"/>
              <a:t>マスター テキストの書式設定</a:t>
            </a:r>
          </a:p>
        </p:txBody>
      </p:sp>
      <p:sp>
        <p:nvSpPr>
          <p:cNvPr id="6" name="Content Placeholder 5"/>
          <p:cNvSpPr>
            <a:spLocks noGrp="1"/>
          </p:cNvSpPr>
          <p:nvPr>
            <p:ph sz="quarter" idx="4"/>
          </p:nvPr>
        </p:nvSpPr>
        <p:spPr>
          <a:xfrm>
            <a:off x="4860608" y="4676140"/>
            <a:ext cx="4081761" cy="687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6F864D6-EDC2-4B57-BD4C-EB768DF883F9}" type="datetimeFigureOut">
              <a:rPr kumimoji="1" lang="ja-JP" altLang="en-US" smtClean="0"/>
              <a:t>2026/6/5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F3E1DCB-9AC8-474D-938C-102D1E368226}" type="slidenum">
              <a:rPr kumimoji="1" lang="ja-JP" altLang="en-US" smtClean="0"/>
              <a:t>‹#›</a:t>
            </a:fld>
            <a:endParaRPr kumimoji="1" lang="ja-JP" altLang="en-US"/>
          </a:p>
        </p:txBody>
      </p:sp>
    </p:spTree>
    <p:extLst>
      <p:ext uri="{BB962C8B-B14F-4D97-AF65-F5344CB8AC3E}">
        <p14:creationId xmlns:p14="http://schemas.microsoft.com/office/powerpoint/2010/main" val="3566909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6F864D6-EDC2-4B57-BD4C-EB768DF883F9}" type="datetimeFigureOut">
              <a:rPr kumimoji="1" lang="ja-JP" altLang="en-US" smtClean="0"/>
              <a:t>2026/6/5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F3E1DCB-9AC8-474D-938C-102D1E368226}" type="slidenum">
              <a:rPr kumimoji="1" lang="ja-JP" altLang="en-US" smtClean="0"/>
              <a:t>‹#›</a:t>
            </a:fld>
            <a:endParaRPr kumimoji="1" lang="ja-JP" altLang="en-US"/>
          </a:p>
        </p:txBody>
      </p:sp>
    </p:spTree>
    <p:extLst>
      <p:ext uri="{BB962C8B-B14F-4D97-AF65-F5344CB8AC3E}">
        <p14:creationId xmlns:p14="http://schemas.microsoft.com/office/powerpoint/2010/main" val="4043474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F864D6-EDC2-4B57-BD4C-EB768DF883F9}" type="datetimeFigureOut">
              <a:rPr kumimoji="1" lang="ja-JP" altLang="en-US" smtClean="0"/>
              <a:t>2026/6/5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F3E1DCB-9AC8-474D-938C-102D1E368226}" type="slidenum">
              <a:rPr kumimoji="1" lang="ja-JP" altLang="en-US" smtClean="0"/>
              <a:t>‹#›</a:t>
            </a:fld>
            <a:endParaRPr kumimoji="1" lang="ja-JP" altLang="en-US"/>
          </a:p>
        </p:txBody>
      </p:sp>
    </p:spTree>
    <p:extLst>
      <p:ext uri="{BB962C8B-B14F-4D97-AF65-F5344CB8AC3E}">
        <p14:creationId xmlns:p14="http://schemas.microsoft.com/office/powerpoint/2010/main" val="1994197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ja-JP" altLang="en-US"/>
              <a:t>マスター タイトルの書式設定</a:t>
            </a:r>
            <a:endParaRPr lang="en-US" dirty="0"/>
          </a:p>
        </p:txBody>
      </p:sp>
      <p:sp>
        <p:nvSpPr>
          <p:cNvPr id="3" name="Content Placeholder 2"/>
          <p:cNvSpPr>
            <a:spLocks noGrp="1"/>
          </p:cNvSpPr>
          <p:nvPr>
            <p:ph idx="1"/>
          </p:nvPr>
        </p:nvSpPr>
        <p:spPr>
          <a:xfrm>
            <a:off x="4081760" y="1843196"/>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6F864D6-EDC2-4B57-BD4C-EB768DF883F9}" type="datetimeFigureOut">
              <a:rPr kumimoji="1" lang="ja-JP" altLang="en-US" smtClean="0"/>
              <a:t>2026/6/5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F3E1DCB-9AC8-474D-938C-102D1E368226}" type="slidenum">
              <a:rPr kumimoji="1" lang="ja-JP" altLang="en-US" smtClean="0"/>
              <a:t>‹#›</a:t>
            </a:fld>
            <a:endParaRPr kumimoji="1" lang="ja-JP" altLang="en-US"/>
          </a:p>
        </p:txBody>
      </p:sp>
    </p:spTree>
    <p:extLst>
      <p:ext uri="{BB962C8B-B14F-4D97-AF65-F5344CB8AC3E}">
        <p14:creationId xmlns:p14="http://schemas.microsoft.com/office/powerpoint/2010/main" val="1830686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081760" y="1843196"/>
            <a:ext cx="4860608" cy="9097433"/>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6F864D6-EDC2-4B57-BD4C-EB768DF883F9}" type="datetimeFigureOut">
              <a:rPr kumimoji="1" lang="ja-JP" altLang="en-US" smtClean="0"/>
              <a:t>2026/6/5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F3E1DCB-9AC8-474D-938C-102D1E368226}" type="slidenum">
              <a:rPr kumimoji="1" lang="ja-JP" altLang="en-US" smtClean="0"/>
              <a:t>‹#›</a:t>
            </a:fld>
            <a:endParaRPr kumimoji="1" lang="ja-JP" altLang="en-US"/>
          </a:p>
        </p:txBody>
      </p:sp>
    </p:spTree>
    <p:extLst>
      <p:ext uri="{BB962C8B-B14F-4D97-AF65-F5344CB8AC3E}">
        <p14:creationId xmlns:p14="http://schemas.microsoft.com/office/powerpoint/2010/main" val="2472905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0"/>
            <a:ext cx="8281035" cy="2474384"/>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60083" y="3407833"/>
            <a:ext cx="8281035" cy="812249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60083" y="11865189"/>
            <a:ext cx="2160270" cy="681567"/>
          </a:xfrm>
          <a:prstGeom prst="rect">
            <a:avLst/>
          </a:prstGeom>
        </p:spPr>
        <p:txBody>
          <a:bodyPr vert="horz" lIns="91440" tIns="45720" rIns="91440" bIns="45720" rtlCol="0" anchor="ctr"/>
          <a:lstStyle>
            <a:lvl1pPr algn="l">
              <a:defRPr sz="1260">
                <a:solidFill>
                  <a:schemeClr val="tx1">
                    <a:tint val="75000"/>
                  </a:schemeClr>
                </a:solidFill>
              </a:defRPr>
            </a:lvl1pPr>
          </a:lstStyle>
          <a:p>
            <a:fld id="{A6F864D6-EDC2-4B57-BD4C-EB768DF883F9}" type="datetimeFigureOut">
              <a:rPr kumimoji="1" lang="ja-JP" altLang="en-US" smtClean="0"/>
              <a:t>2026/6/5</a:t>
            </a:fld>
            <a:endParaRPr kumimoji="1" lang="ja-JP" altLang="en-US"/>
          </a:p>
        </p:txBody>
      </p:sp>
      <p:sp>
        <p:nvSpPr>
          <p:cNvPr id="5" name="Footer Placeholder 4"/>
          <p:cNvSpPr>
            <a:spLocks noGrp="1"/>
          </p:cNvSpPr>
          <p:nvPr>
            <p:ph type="ftr" sz="quarter" idx="3"/>
          </p:nvPr>
        </p:nvSpPr>
        <p:spPr>
          <a:xfrm>
            <a:off x="3180398" y="11865189"/>
            <a:ext cx="3240405" cy="68156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780848" y="11865189"/>
            <a:ext cx="2160270" cy="681567"/>
          </a:xfrm>
          <a:prstGeom prst="rect">
            <a:avLst/>
          </a:prstGeom>
        </p:spPr>
        <p:txBody>
          <a:bodyPr vert="horz" lIns="91440" tIns="45720" rIns="91440" bIns="45720" rtlCol="0" anchor="ctr"/>
          <a:lstStyle>
            <a:lvl1pPr algn="r">
              <a:defRPr sz="1260">
                <a:solidFill>
                  <a:schemeClr val="tx1">
                    <a:tint val="75000"/>
                  </a:schemeClr>
                </a:solidFill>
              </a:defRPr>
            </a:lvl1pPr>
          </a:lstStyle>
          <a:p>
            <a:fld id="{7F3E1DCB-9AC8-474D-938C-102D1E368226}" type="slidenum">
              <a:rPr kumimoji="1" lang="ja-JP" altLang="en-US" smtClean="0"/>
              <a:t>‹#›</a:t>
            </a:fld>
            <a:endParaRPr kumimoji="1" lang="ja-JP" altLang="en-US"/>
          </a:p>
        </p:txBody>
      </p:sp>
    </p:spTree>
    <p:extLst>
      <p:ext uri="{BB962C8B-B14F-4D97-AF65-F5344CB8AC3E}">
        <p14:creationId xmlns:p14="http://schemas.microsoft.com/office/powerpoint/2010/main" val="36880352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60120" rtl="0" eaLnBrk="1" latinLnBrk="0" hangingPunct="1">
        <a:lnSpc>
          <a:spcPct val="90000"/>
        </a:lnSpc>
        <a:spcBef>
          <a:spcPct val="0"/>
        </a:spcBef>
        <a:buNone/>
        <a:defRPr kumimoji="1"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kumimoji="1"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kumimoji="1"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kumimoji="1"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9pPr>
    </p:bodyStyle>
    <p:otherStyle>
      <a:defPPr>
        <a:defRPr lang="en-US"/>
      </a:defPPr>
      <a:lvl1pPr marL="0" algn="l" defTabSz="960120" rtl="0" eaLnBrk="1" latinLnBrk="0" hangingPunct="1">
        <a:defRPr kumimoji="1" sz="1890" kern="1200">
          <a:solidFill>
            <a:schemeClr val="tx1"/>
          </a:solidFill>
          <a:latin typeface="+mn-lt"/>
          <a:ea typeface="+mn-ea"/>
          <a:cs typeface="+mn-cs"/>
        </a:defRPr>
      </a:lvl1pPr>
      <a:lvl2pPr marL="480060" algn="l" defTabSz="960120" rtl="0" eaLnBrk="1" latinLnBrk="0" hangingPunct="1">
        <a:defRPr kumimoji="1" sz="1890" kern="1200">
          <a:solidFill>
            <a:schemeClr val="tx1"/>
          </a:solidFill>
          <a:latin typeface="+mn-lt"/>
          <a:ea typeface="+mn-ea"/>
          <a:cs typeface="+mn-cs"/>
        </a:defRPr>
      </a:lvl2pPr>
      <a:lvl3pPr marL="960120" algn="l" defTabSz="960120" rtl="0" eaLnBrk="1" latinLnBrk="0" hangingPunct="1">
        <a:defRPr kumimoji="1" sz="1890" kern="1200">
          <a:solidFill>
            <a:schemeClr val="tx1"/>
          </a:solidFill>
          <a:latin typeface="+mn-lt"/>
          <a:ea typeface="+mn-ea"/>
          <a:cs typeface="+mn-cs"/>
        </a:defRPr>
      </a:lvl3pPr>
      <a:lvl4pPr marL="1440180" algn="l" defTabSz="960120" rtl="0" eaLnBrk="1" latinLnBrk="0" hangingPunct="1">
        <a:defRPr kumimoji="1" sz="1890" kern="1200">
          <a:solidFill>
            <a:schemeClr val="tx1"/>
          </a:solidFill>
          <a:latin typeface="+mn-lt"/>
          <a:ea typeface="+mn-ea"/>
          <a:cs typeface="+mn-cs"/>
        </a:defRPr>
      </a:lvl4pPr>
      <a:lvl5pPr marL="1920240" algn="l" defTabSz="960120" rtl="0" eaLnBrk="1" latinLnBrk="0" hangingPunct="1">
        <a:defRPr kumimoji="1" sz="1890" kern="1200">
          <a:solidFill>
            <a:schemeClr val="tx1"/>
          </a:solidFill>
          <a:latin typeface="+mn-lt"/>
          <a:ea typeface="+mn-ea"/>
          <a:cs typeface="+mn-cs"/>
        </a:defRPr>
      </a:lvl5pPr>
      <a:lvl6pPr marL="2400300" algn="l" defTabSz="960120" rtl="0" eaLnBrk="1" latinLnBrk="0" hangingPunct="1">
        <a:defRPr kumimoji="1" sz="1890" kern="1200">
          <a:solidFill>
            <a:schemeClr val="tx1"/>
          </a:solidFill>
          <a:latin typeface="+mn-lt"/>
          <a:ea typeface="+mn-ea"/>
          <a:cs typeface="+mn-cs"/>
        </a:defRPr>
      </a:lvl6pPr>
      <a:lvl7pPr marL="2880360" algn="l" defTabSz="960120" rtl="0" eaLnBrk="1" latinLnBrk="0" hangingPunct="1">
        <a:defRPr kumimoji="1" sz="1890" kern="1200">
          <a:solidFill>
            <a:schemeClr val="tx1"/>
          </a:solidFill>
          <a:latin typeface="+mn-lt"/>
          <a:ea typeface="+mn-ea"/>
          <a:cs typeface="+mn-cs"/>
        </a:defRPr>
      </a:lvl7pPr>
      <a:lvl8pPr marL="3360420" algn="l" defTabSz="960120" rtl="0" eaLnBrk="1" latinLnBrk="0" hangingPunct="1">
        <a:defRPr kumimoji="1" sz="1890" kern="1200">
          <a:solidFill>
            <a:schemeClr val="tx1"/>
          </a:solidFill>
          <a:latin typeface="+mn-lt"/>
          <a:ea typeface="+mn-ea"/>
          <a:cs typeface="+mn-cs"/>
        </a:defRPr>
      </a:lvl8pPr>
      <a:lvl9pPr marL="3840480" algn="l" defTabSz="960120" rtl="0" eaLnBrk="1" latinLnBrk="0" hangingPunct="1">
        <a:defRPr kumimoji="1"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EDFB98-8654-4BD7-AE43-983703881066}"/>
              </a:ext>
            </a:extLst>
          </p:cNvPr>
          <p:cNvSpPr>
            <a:spLocks noGrp="1"/>
          </p:cNvSpPr>
          <p:nvPr>
            <p:ph type="ctrTitle"/>
          </p:nvPr>
        </p:nvSpPr>
        <p:spPr>
          <a:xfrm>
            <a:off x="0" y="0"/>
            <a:ext cx="9601199" cy="324000"/>
          </a:xfrm>
          <a:solidFill>
            <a:schemeClr val="accent5"/>
          </a:solidFill>
        </p:spPr>
        <p:txBody>
          <a:bodyPr anchor="ctr" anchorCtr="0">
            <a:normAutofit/>
          </a:bodyPr>
          <a:lstStyle/>
          <a:p>
            <a:r>
              <a:rPr lang="ja-JP" altLang="en-US" sz="1200" b="1" dirty="0">
                <a:solidFill>
                  <a:schemeClr val="bg1"/>
                </a:solidFill>
                <a:latin typeface="ＭＳ Ｐゴシック" panose="020B0600070205080204" pitchFamily="50" charset="-128"/>
                <a:ea typeface="ＭＳ Ｐゴシック" panose="020B0600070205080204" pitchFamily="50" charset="-128"/>
              </a:rPr>
              <a:t>いしかわ防災フェア２０２６</a:t>
            </a:r>
            <a:r>
              <a:rPr lang="ja-JP" altLang="en-US" sz="1200" b="1">
                <a:solidFill>
                  <a:schemeClr val="bg1"/>
                </a:solidFill>
                <a:latin typeface="ＭＳ Ｐゴシック" panose="020B0600070205080204" pitchFamily="50" charset="-128"/>
                <a:ea typeface="ＭＳ Ｐゴシック" panose="020B0600070205080204" pitchFamily="50" charset="-128"/>
              </a:rPr>
              <a:t>企画運営等業務</a:t>
            </a:r>
            <a:r>
              <a:rPr lang="ja-JP" altLang="en-US" sz="1200" b="1" dirty="0">
                <a:solidFill>
                  <a:schemeClr val="bg1"/>
                </a:solidFill>
                <a:latin typeface="ＭＳ Ｐゴシック" panose="020B0600070205080204" pitchFamily="50" charset="-128"/>
                <a:ea typeface="ＭＳ Ｐゴシック" panose="020B0600070205080204" pitchFamily="50" charset="-128"/>
              </a:rPr>
              <a:t>提案の概要　</a:t>
            </a:r>
            <a:r>
              <a:rPr lang="en-US" altLang="ja-JP" sz="1200" b="1" dirty="0">
                <a:solidFill>
                  <a:schemeClr val="bg1"/>
                </a:solidFill>
                <a:latin typeface="ＭＳ Ｐゴシック" panose="020B0600070205080204" pitchFamily="50" charset="-128"/>
                <a:ea typeface="ＭＳ Ｐゴシック" panose="020B0600070205080204" pitchFamily="50" charset="-128"/>
              </a:rPr>
              <a:t>【</a:t>
            </a:r>
            <a:r>
              <a:rPr lang="ja-JP" altLang="en-US" sz="1200" b="1" dirty="0">
                <a:solidFill>
                  <a:schemeClr val="bg1"/>
                </a:solidFill>
                <a:latin typeface="ＭＳ Ｐゴシック" panose="020B0600070205080204" pitchFamily="50" charset="-128"/>
                <a:ea typeface="ＭＳ Ｐゴシック" panose="020B0600070205080204" pitchFamily="50" charset="-128"/>
              </a:rPr>
              <a:t>様式４</a:t>
            </a:r>
            <a:r>
              <a:rPr lang="en-US" altLang="ja-JP" sz="1200" b="1" dirty="0">
                <a:solidFill>
                  <a:schemeClr val="bg1"/>
                </a:solidFill>
                <a:latin typeface="ＭＳ Ｐゴシック" panose="020B0600070205080204" pitchFamily="50" charset="-128"/>
                <a:ea typeface="ＭＳ Ｐゴシック" panose="020B0600070205080204" pitchFamily="50" charset="-128"/>
              </a:rPr>
              <a:t>】</a:t>
            </a:r>
            <a:endParaRPr lang="ja-JP" altLang="en-US" sz="1200" b="1" dirty="0">
              <a:solidFill>
                <a:schemeClr val="bg1"/>
              </a:solidFill>
              <a:latin typeface="ＭＳ Ｐゴシック" panose="020B0600070205080204" pitchFamily="50" charset="-128"/>
              <a:ea typeface="ＭＳ Ｐゴシック" panose="020B0600070205080204" pitchFamily="50" charset="-128"/>
            </a:endParaRPr>
          </a:p>
        </p:txBody>
      </p:sp>
      <p:grpSp>
        <p:nvGrpSpPr>
          <p:cNvPr id="16" name="グループ化 15">
            <a:extLst>
              <a:ext uri="{FF2B5EF4-FFF2-40B4-BE49-F238E27FC236}">
                <a16:creationId xmlns:a16="http://schemas.microsoft.com/office/drawing/2014/main" id="{EE19B4B4-E93E-4BAE-90FF-A607398904DE}"/>
              </a:ext>
            </a:extLst>
          </p:cNvPr>
          <p:cNvGrpSpPr/>
          <p:nvPr/>
        </p:nvGrpSpPr>
        <p:grpSpPr>
          <a:xfrm>
            <a:off x="0" y="8502754"/>
            <a:ext cx="9598782" cy="4298846"/>
            <a:chOff x="0" y="-137904"/>
            <a:chExt cx="6826860" cy="1870452"/>
          </a:xfrm>
        </p:grpSpPr>
        <p:sp>
          <p:nvSpPr>
            <p:cNvPr id="17" name="正方形/長方形 16">
              <a:extLst>
                <a:ext uri="{FF2B5EF4-FFF2-40B4-BE49-F238E27FC236}">
                  <a16:creationId xmlns:a16="http://schemas.microsoft.com/office/drawing/2014/main" id="{3442FAA9-9690-45AC-B00D-155197F1119C}"/>
                </a:ext>
              </a:extLst>
            </p:cNvPr>
            <p:cNvSpPr/>
            <p:nvPr/>
          </p:nvSpPr>
          <p:spPr>
            <a:xfrm>
              <a:off x="1" y="-137904"/>
              <a:ext cx="6826859" cy="154678"/>
            </a:xfrm>
            <a:prstGeom prst="rect">
              <a:avLst/>
            </a:prstGeom>
            <a:solidFill>
              <a:srgbClr val="25283B"/>
            </a:solidFill>
            <a:ln>
              <a:solidFill>
                <a:srgbClr val="2528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algn="l" rtl="0" eaLnBrk="1" latinLnBrk="0" hangingPunct="1">
                <a:buNone/>
              </a:pPr>
              <a:r>
                <a:rPr kumimoji="1" lang="ja-JP" altLang="en-US" sz="1100" b="1" kern="1200" dirty="0">
                  <a:solidFill>
                    <a:srgbClr val="FFFFFF"/>
                  </a:solidFill>
                  <a:effectLst/>
                  <a:latin typeface="ＭＳ Ｐゴシック" panose="020B0600070205080204" pitchFamily="50" charset="-128"/>
                  <a:ea typeface="ＭＳ Ｐゴシック" panose="020B0600070205080204" pitchFamily="50" charset="-128"/>
                  <a:cs typeface="+mn-cs"/>
                </a:rPr>
                <a:t>金沢</a:t>
              </a:r>
              <a:r>
                <a:rPr kumimoji="1" lang="ja-JP" altLang="ja-JP" sz="1100" b="1" kern="1200" dirty="0">
                  <a:solidFill>
                    <a:srgbClr val="FFFFFF"/>
                  </a:solidFill>
                  <a:effectLst/>
                  <a:latin typeface="ＭＳ Ｐゴシック" panose="020B0600070205080204" pitchFamily="50" charset="-128"/>
                  <a:ea typeface="ＭＳ Ｐゴシック" panose="020B0600070205080204" pitchFamily="50" charset="-128"/>
                  <a:cs typeface="+mn-cs"/>
                </a:rPr>
                <a:t>会場レイアウト案</a:t>
              </a:r>
              <a:endParaRPr lang="ja-JP" altLang="ja-JP" sz="1100" dirty="0">
                <a:effectLst/>
              </a:endParaRPr>
            </a:p>
          </p:txBody>
        </p:sp>
        <p:sp>
          <p:nvSpPr>
            <p:cNvPr id="18" name="正方形/長方形 17">
              <a:extLst>
                <a:ext uri="{FF2B5EF4-FFF2-40B4-BE49-F238E27FC236}">
                  <a16:creationId xmlns:a16="http://schemas.microsoft.com/office/drawing/2014/main" id="{3413EEF8-8CF1-4155-9F0D-5CF5DB46698C}"/>
                </a:ext>
              </a:extLst>
            </p:cNvPr>
            <p:cNvSpPr/>
            <p:nvPr/>
          </p:nvSpPr>
          <p:spPr>
            <a:xfrm>
              <a:off x="0" y="16774"/>
              <a:ext cx="6826858" cy="1715774"/>
            </a:xfrm>
            <a:prstGeom prst="rect">
              <a:avLst/>
            </a:prstGeom>
            <a:noFill/>
            <a:ln>
              <a:solidFill>
                <a:srgbClr val="25283B"/>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kumimoji="1" lang="ja-JP" altLang="en-US" sz="1000" dirty="0">
                <a:solidFill>
                  <a:sysClr val="windowText" lastClr="000000"/>
                </a:solidFill>
                <a:latin typeface="ＭＳ Ｐゴシック" panose="020B0600070205080204" pitchFamily="50" charset="-128"/>
                <a:ea typeface="ＭＳ Ｐゴシック" panose="020B0600070205080204" pitchFamily="50" charset="-128"/>
              </a:endParaRPr>
            </a:p>
          </p:txBody>
        </p:sp>
      </p:grpSp>
      <p:sp>
        <p:nvSpPr>
          <p:cNvPr id="3" name="四角形: 角を丸くする 2">
            <a:extLst>
              <a:ext uri="{FF2B5EF4-FFF2-40B4-BE49-F238E27FC236}">
                <a16:creationId xmlns:a16="http://schemas.microsoft.com/office/drawing/2014/main" id="{2862A61D-8B7F-4284-8023-21D94D7B9B36}"/>
              </a:ext>
            </a:extLst>
          </p:cNvPr>
          <p:cNvSpPr/>
          <p:nvPr/>
        </p:nvSpPr>
        <p:spPr>
          <a:xfrm>
            <a:off x="4917441" y="11797703"/>
            <a:ext cx="4616450" cy="935425"/>
          </a:xfrm>
          <a:prstGeom prst="roundRect">
            <a:avLst>
              <a:gd name="adj" fmla="val 1041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000" dirty="0">
                <a:solidFill>
                  <a:schemeClr val="bg1"/>
                </a:solidFill>
                <a:latin typeface="HG丸ｺﾞｼｯｸM-PRO" panose="020F0600000000000000" pitchFamily="50" charset="-128"/>
                <a:ea typeface="HG丸ｺﾞｼｯｸM-PRO" panose="020F0600000000000000" pitchFamily="50" charset="-128"/>
              </a:rPr>
              <a:t>＜注意事項＞</a:t>
            </a:r>
            <a:endParaRPr kumimoji="1" lang="en-US" altLang="ja-JP" sz="1000" dirty="0">
              <a:solidFill>
                <a:schemeClr val="bg1"/>
              </a:solidFill>
              <a:latin typeface="HG丸ｺﾞｼｯｸM-PRO" panose="020F0600000000000000" pitchFamily="50" charset="-128"/>
              <a:ea typeface="HG丸ｺﾞｼｯｸM-PRO" panose="020F0600000000000000" pitchFamily="50" charset="-128"/>
            </a:endParaRPr>
          </a:p>
          <a:p>
            <a:r>
              <a:rPr kumimoji="1" lang="ja-JP" altLang="en-US" sz="1000" dirty="0">
                <a:solidFill>
                  <a:schemeClr val="bg1"/>
                </a:solidFill>
                <a:latin typeface="HG丸ｺﾞｼｯｸM-PRO" panose="020F0600000000000000" pitchFamily="50" charset="-128"/>
                <a:ea typeface="HG丸ｺﾞｼｯｸM-PRO" panose="020F0600000000000000" pitchFamily="50" charset="-128"/>
              </a:rPr>
              <a:t>・各項目の大きさの調整は可とするが、指定頁数を超えることは認めない</a:t>
            </a:r>
            <a:endParaRPr kumimoji="1" lang="en-US" altLang="ja-JP" sz="1000" dirty="0">
              <a:solidFill>
                <a:schemeClr val="bg1"/>
              </a:solidFill>
              <a:latin typeface="HG丸ｺﾞｼｯｸM-PRO" panose="020F0600000000000000" pitchFamily="50" charset="-128"/>
              <a:ea typeface="HG丸ｺﾞｼｯｸM-PRO" panose="020F0600000000000000" pitchFamily="50" charset="-128"/>
            </a:endParaRPr>
          </a:p>
          <a:p>
            <a:r>
              <a:rPr kumimoji="1" lang="ja-JP" altLang="en-US" sz="1000" dirty="0">
                <a:solidFill>
                  <a:schemeClr val="bg1"/>
                </a:solidFill>
                <a:latin typeface="HG丸ｺﾞｼｯｸM-PRO" panose="020F0600000000000000" pitchFamily="50" charset="-128"/>
                <a:ea typeface="HG丸ｺﾞｼｯｸM-PRO" panose="020F0600000000000000" pitchFamily="50" charset="-128"/>
              </a:rPr>
              <a:t>・文字のポイントは</a:t>
            </a:r>
            <a:r>
              <a:rPr kumimoji="1" lang="en-US" altLang="ja-JP" sz="1000" dirty="0">
                <a:solidFill>
                  <a:schemeClr val="bg1"/>
                </a:solidFill>
                <a:latin typeface="HG丸ｺﾞｼｯｸM-PRO" panose="020F0600000000000000" pitchFamily="50" charset="-128"/>
                <a:ea typeface="HG丸ｺﾞｼｯｸM-PRO" panose="020F0600000000000000" pitchFamily="50" charset="-128"/>
              </a:rPr>
              <a:t>10</a:t>
            </a:r>
            <a:r>
              <a:rPr kumimoji="1" lang="ja-JP" altLang="en-US" sz="1000" dirty="0">
                <a:solidFill>
                  <a:schemeClr val="bg1"/>
                </a:solidFill>
                <a:latin typeface="HG丸ｺﾞｼｯｸM-PRO" panose="020F0600000000000000" pitchFamily="50" charset="-128"/>
                <a:ea typeface="HG丸ｺﾞｼｯｸM-PRO" panose="020F0600000000000000" pitchFamily="50" charset="-128"/>
              </a:rPr>
              <a:t>ポイント以上とする</a:t>
            </a:r>
            <a:endParaRPr kumimoji="1" lang="en-US" altLang="ja-JP" sz="1000" dirty="0">
              <a:solidFill>
                <a:schemeClr val="bg1"/>
              </a:solidFill>
              <a:latin typeface="HG丸ｺﾞｼｯｸM-PRO" panose="020F0600000000000000" pitchFamily="50" charset="-128"/>
              <a:ea typeface="HG丸ｺﾞｼｯｸM-PRO" panose="020F0600000000000000" pitchFamily="50" charset="-128"/>
            </a:endParaRPr>
          </a:p>
          <a:p>
            <a:r>
              <a:rPr kumimoji="1" lang="ja-JP" altLang="en-US" sz="1000" dirty="0">
                <a:solidFill>
                  <a:schemeClr val="bg1"/>
                </a:solidFill>
                <a:latin typeface="HG丸ｺﾞｼｯｸM-PRO" panose="020F0600000000000000" pitchFamily="50" charset="-128"/>
                <a:ea typeface="HG丸ｺﾞｼｯｸM-PRO" panose="020F0600000000000000" pitchFamily="50" charset="-128"/>
              </a:rPr>
              <a:t>・各回答欄に</a:t>
            </a:r>
            <a:r>
              <a:rPr kumimoji="1" lang="en-US" altLang="ja-JP" sz="1000" dirty="0">
                <a:solidFill>
                  <a:schemeClr val="bg1"/>
                </a:solidFill>
                <a:latin typeface="HG丸ｺﾞｼｯｸM-PRO" panose="020F0600000000000000" pitchFamily="50" charset="-128"/>
                <a:ea typeface="HG丸ｺﾞｼｯｸM-PRO" panose="020F0600000000000000" pitchFamily="50" charset="-128"/>
              </a:rPr>
              <a:t>※</a:t>
            </a:r>
            <a:r>
              <a:rPr kumimoji="1" lang="ja-JP" altLang="en-US" sz="1000" dirty="0">
                <a:solidFill>
                  <a:schemeClr val="bg1"/>
                </a:solidFill>
                <a:latin typeface="HG丸ｺﾞｼｯｸM-PRO" panose="020F0600000000000000" pitchFamily="50" charset="-128"/>
                <a:ea typeface="HG丸ｺﾞｼｯｸM-PRO" panose="020F0600000000000000" pitchFamily="50" charset="-128"/>
              </a:rPr>
              <a:t>印で記載された内容に関する提案を記載すること</a:t>
            </a:r>
            <a:endParaRPr kumimoji="1" lang="en-US" altLang="ja-JP" sz="1000" dirty="0">
              <a:solidFill>
                <a:schemeClr val="bg1"/>
              </a:solidFill>
              <a:latin typeface="HG丸ｺﾞｼｯｸM-PRO" panose="020F0600000000000000" pitchFamily="50" charset="-128"/>
              <a:ea typeface="HG丸ｺﾞｼｯｸM-PRO" panose="020F0600000000000000" pitchFamily="50" charset="-128"/>
            </a:endParaRPr>
          </a:p>
          <a:p>
            <a:r>
              <a:rPr kumimoji="1" lang="ja-JP" altLang="en-US" sz="1000" dirty="0">
                <a:solidFill>
                  <a:schemeClr val="bg1"/>
                </a:solidFill>
                <a:latin typeface="HG丸ｺﾞｼｯｸM-PRO" panose="020F0600000000000000" pitchFamily="50" charset="-128"/>
                <a:ea typeface="HG丸ｺﾞｼｯｸM-PRO" panose="020F0600000000000000" pitchFamily="50" charset="-128"/>
              </a:rPr>
              <a:t>・提出の際は、当枠及び</a:t>
            </a:r>
            <a:r>
              <a:rPr kumimoji="1" lang="en-US" altLang="ja-JP" sz="1000" dirty="0">
                <a:solidFill>
                  <a:schemeClr val="bg1"/>
                </a:solidFill>
                <a:latin typeface="HG丸ｺﾞｼｯｸM-PRO" panose="020F0600000000000000" pitchFamily="50" charset="-128"/>
                <a:ea typeface="HG丸ｺﾞｼｯｸM-PRO" panose="020F0600000000000000" pitchFamily="50" charset="-128"/>
              </a:rPr>
              <a:t>※</a:t>
            </a:r>
            <a:r>
              <a:rPr kumimoji="1" lang="ja-JP" altLang="en-US" sz="1000" dirty="0">
                <a:solidFill>
                  <a:schemeClr val="bg1"/>
                </a:solidFill>
                <a:latin typeface="HG丸ｺﾞｼｯｸM-PRO" panose="020F0600000000000000" pitchFamily="50" charset="-128"/>
                <a:ea typeface="HG丸ｺﾞｼｯｸM-PRO" panose="020F0600000000000000" pitchFamily="50" charset="-128"/>
              </a:rPr>
              <a:t>印の記載</a:t>
            </a:r>
            <a:r>
              <a:rPr kumimoji="1" lang="en-US" altLang="ja-JP" sz="1000" dirty="0">
                <a:solidFill>
                  <a:schemeClr val="bg1"/>
                </a:solidFill>
                <a:latin typeface="HG丸ｺﾞｼｯｸM-PRO" panose="020F0600000000000000" pitchFamily="50" charset="-128"/>
                <a:ea typeface="HG丸ｺﾞｼｯｸM-PRO" panose="020F0600000000000000" pitchFamily="50" charset="-128"/>
              </a:rPr>
              <a:t>(</a:t>
            </a:r>
            <a:r>
              <a:rPr kumimoji="1" lang="ja-JP" altLang="en-US" sz="1000" dirty="0">
                <a:solidFill>
                  <a:schemeClr val="bg1"/>
                </a:solidFill>
                <a:latin typeface="HG丸ｺﾞｼｯｸM-PRO" panose="020F0600000000000000" pitchFamily="50" charset="-128"/>
                <a:ea typeface="HG丸ｺﾞｼｯｸM-PRO" panose="020F0600000000000000" pitchFamily="50" charset="-128"/>
              </a:rPr>
              <a:t>グレーの文字</a:t>
            </a:r>
            <a:r>
              <a:rPr kumimoji="1" lang="en-US" altLang="ja-JP" sz="1000" dirty="0">
                <a:solidFill>
                  <a:schemeClr val="bg1"/>
                </a:solidFill>
                <a:latin typeface="HG丸ｺﾞｼｯｸM-PRO" panose="020F0600000000000000" pitchFamily="50" charset="-128"/>
                <a:ea typeface="HG丸ｺﾞｼｯｸM-PRO" panose="020F0600000000000000" pitchFamily="50" charset="-128"/>
              </a:rPr>
              <a:t>)</a:t>
            </a:r>
            <a:r>
              <a:rPr kumimoji="1" lang="ja-JP" altLang="en-US" sz="1000" dirty="0">
                <a:solidFill>
                  <a:schemeClr val="bg1"/>
                </a:solidFill>
                <a:latin typeface="HG丸ｺﾞｼｯｸM-PRO" panose="020F0600000000000000" pitchFamily="50" charset="-128"/>
                <a:ea typeface="HG丸ｺﾞｼｯｸM-PRO" panose="020F0600000000000000" pitchFamily="50" charset="-128"/>
              </a:rPr>
              <a:t>を消却すること。</a:t>
            </a:r>
          </a:p>
        </p:txBody>
      </p:sp>
      <p:grpSp>
        <p:nvGrpSpPr>
          <p:cNvPr id="9" name="グループ化 8">
            <a:extLst>
              <a:ext uri="{FF2B5EF4-FFF2-40B4-BE49-F238E27FC236}">
                <a16:creationId xmlns:a16="http://schemas.microsoft.com/office/drawing/2014/main" id="{BD50E4E6-D5A7-427B-8B37-60CD3210DAE8}"/>
              </a:ext>
            </a:extLst>
          </p:cNvPr>
          <p:cNvGrpSpPr/>
          <p:nvPr/>
        </p:nvGrpSpPr>
        <p:grpSpPr>
          <a:xfrm>
            <a:off x="-2413" y="334540"/>
            <a:ext cx="9603611" cy="4746444"/>
            <a:chOff x="65686" y="5034296"/>
            <a:chExt cx="6720122" cy="2243528"/>
          </a:xfrm>
        </p:grpSpPr>
        <p:sp>
          <p:nvSpPr>
            <p:cNvPr id="38" name="正方形/長方形 37">
              <a:extLst>
                <a:ext uri="{FF2B5EF4-FFF2-40B4-BE49-F238E27FC236}">
                  <a16:creationId xmlns:a16="http://schemas.microsoft.com/office/drawing/2014/main" id="{FE72A032-A82B-49F0-BC3B-C843FAD31209}"/>
                </a:ext>
              </a:extLst>
            </p:cNvPr>
            <p:cNvSpPr/>
            <p:nvPr/>
          </p:nvSpPr>
          <p:spPr>
            <a:xfrm>
              <a:off x="67374" y="5034296"/>
              <a:ext cx="6718434" cy="153147"/>
            </a:xfrm>
            <a:prstGeom prst="rect">
              <a:avLst/>
            </a:prstGeom>
            <a:solidFill>
              <a:srgbClr val="25283B"/>
            </a:solidFill>
            <a:ln>
              <a:solidFill>
                <a:srgbClr val="2528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algn="l" rtl="0" eaLnBrk="1" latinLnBrk="0" hangingPunct="1">
                <a:buNone/>
              </a:pPr>
              <a:r>
                <a:rPr kumimoji="1" lang="ja-JP" altLang="ja-JP" sz="1100" b="1" kern="1200" dirty="0">
                  <a:solidFill>
                    <a:srgbClr val="FFFFFF"/>
                  </a:solidFill>
                  <a:effectLst/>
                  <a:latin typeface="ＭＳ Ｐゴシック" panose="020B0600070205080204" pitchFamily="50" charset="-128"/>
                  <a:ea typeface="ＭＳ Ｐゴシック" panose="020B0600070205080204" pitchFamily="50" charset="-128"/>
                  <a:cs typeface="+mn-cs"/>
                </a:rPr>
                <a:t>防災学習・体験ブースの提案</a:t>
              </a:r>
              <a:endParaRPr lang="ja-JP" altLang="ja-JP" sz="1100" dirty="0">
                <a:effectLst/>
              </a:endParaRPr>
            </a:p>
          </p:txBody>
        </p:sp>
        <p:sp>
          <p:nvSpPr>
            <p:cNvPr id="42" name="正方形/長方形 41">
              <a:extLst>
                <a:ext uri="{FF2B5EF4-FFF2-40B4-BE49-F238E27FC236}">
                  <a16:creationId xmlns:a16="http://schemas.microsoft.com/office/drawing/2014/main" id="{0BF99ACB-C01E-4189-8D4E-C8B65F44E2EC}"/>
                </a:ext>
              </a:extLst>
            </p:cNvPr>
            <p:cNvSpPr/>
            <p:nvPr/>
          </p:nvSpPr>
          <p:spPr>
            <a:xfrm>
              <a:off x="65686" y="5192425"/>
              <a:ext cx="6718434" cy="2085399"/>
            </a:xfrm>
            <a:prstGeom prst="rect">
              <a:avLst/>
            </a:prstGeom>
            <a:noFill/>
            <a:ln>
              <a:solidFill>
                <a:srgbClr val="25283B"/>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en-US" altLang="ja-JP" sz="1000" kern="1200" dirty="0">
                  <a:solidFill>
                    <a:srgbClr val="A6A6A6"/>
                  </a:solidFill>
                  <a:effectLst/>
                  <a:latin typeface="ＭＳ Ｐゴシック" panose="020B0600070205080204" pitchFamily="50" charset="-128"/>
                  <a:ea typeface="ＭＳ Ｐゴシック" panose="020B0600070205080204" pitchFamily="50" charset="-128"/>
                  <a:cs typeface="+mn-cs"/>
                </a:rPr>
                <a:t>※</a:t>
              </a:r>
              <a:r>
                <a:rPr kumimoji="1" lang="ja-JP" altLang="ja-JP" sz="1000" kern="1200" dirty="0">
                  <a:solidFill>
                    <a:srgbClr val="A6A6A6"/>
                  </a:solidFill>
                  <a:effectLst/>
                  <a:latin typeface="ＭＳ Ｐゴシック" panose="020B0600070205080204" pitchFamily="50" charset="-128"/>
                  <a:ea typeface="ＭＳ Ｐゴシック" panose="020B0600070205080204" pitchFamily="50" charset="-128"/>
                  <a:cs typeface="+mn-cs"/>
                </a:rPr>
                <a:t>提案概要</a:t>
              </a:r>
              <a:r>
                <a:rPr kumimoji="1" lang="ja-JP" altLang="en-US" sz="1000" kern="1200" dirty="0">
                  <a:solidFill>
                    <a:srgbClr val="A6A6A6"/>
                  </a:solidFill>
                  <a:effectLst/>
                  <a:latin typeface="ＭＳ Ｐゴシック" panose="020B0600070205080204" pitchFamily="50" charset="-128"/>
                  <a:ea typeface="ＭＳ Ｐゴシック" panose="020B0600070205080204" pitchFamily="50" charset="-128"/>
                  <a:cs typeface="+mn-cs"/>
                </a:rPr>
                <a:t>　</a:t>
              </a:r>
              <a:r>
                <a:rPr kumimoji="1" lang="ja-JP" altLang="ja-JP" sz="1000" kern="1200" dirty="0">
                  <a:solidFill>
                    <a:srgbClr val="A6A6A6"/>
                  </a:solidFill>
                  <a:effectLst/>
                  <a:latin typeface="ＭＳ Ｐゴシック" panose="020B0600070205080204" pitchFamily="50" charset="-128"/>
                  <a:ea typeface="ＭＳ Ｐゴシック" panose="020B0600070205080204" pitchFamily="50" charset="-128"/>
                  <a:cs typeface="+mn-cs"/>
                </a:rPr>
                <a:t>会場で実施する体験型ブースの詳細（内容、運営人数、所要時間、費用等含めること</a:t>
              </a:r>
              <a:r>
                <a:rPr kumimoji="1" lang="ja-JP" altLang="en-US" sz="1000" dirty="0">
                  <a:solidFill>
                    <a:schemeClr val="bg1">
                      <a:lumMod val="65000"/>
                    </a:schemeClr>
                  </a:solidFill>
                  <a:latin typeface="ＭＳ Ｐゴシック" panose="020B0600070205080204" pitchFamily="50" charset="-128"/>
                  <a:ea typeface="ＭＳ Ｐゴシック" panose="020B0600070205080204" pitchFamily="50" charset="-128"/>
                </a:rPr>
                <a:t>）</a:t>
              </a:r>
            </a:p>
          </p:txBody>
        </p:sp>
      </p:grpSp>
      <p:grpSp>
        <p:nvGrpSpPr>
          <p:cNvPr id="43" name="グループ化 42">
            <a:extLst>
              <a:ext uri="{FF2B5EF4-FFF2-40B4-BE49-F238E27FC236}">
                <a16:creationId xmlns:a16="http://schemas.microsoft.com/office/drawing/2014/main" id="{E822BFAE-1ABA-46D9-B6EA-303B01E8C2D7}"/>
              </a:ext>
            </a:extLst>
          </p:cNvPr>
          <p:cNvGrpSpPr/>
          <p:nvPr/>
        </p:nvGrpSpPr>
        <p:grpSpPr>
          <a:xfrm>
            <a:off x="-2413" y="5080984"/>
            <a:ext cx="9601195" cy="3421769"/>
            <a:chOff x="67369" y="2922800"/>
            <a:chExt cx="6718434" cy="1965127"/>
          </a:xfrm>
        </p:grpSpPr>
        <p:sp>
          <p:nvSpPr>
            <p:cNvPr id="44" name="正方形/長方形 43">
              <a:extLst>
                <a:ext uri="{FF2B5EF4-FFF2-40B4-BE49-F238E27FC236}">
                  <a16:creationId xmlns:a16="http://schemas.microsoft.com/office/drawing/2014/main" id="{43C4B30B-6965-4893-ACCB-D178CBC45A1C}"/>
                </a:ext>
              </a:extLst>
            </p:cNvPr>
            <p:cNvSpPr/>
            <p:nvPr/>
          </p:nvSpPr>
          <p:spPr>
            <a:xfrm>
              <a:off x="67369" y="2922800"/>
              <a:ext cx="6718434" cy="165233"/>
            </a:xfrm>
            <a:prstGeom prst="rect">
              <a:avLst/>
            </a:prstGeom>
            <a:solidFill>
              <a:srgbClr val="25283B"/>
            </a:solidFill>
            <a:ln>
              <a:solidFill>
                <a:srgbClr val="2528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kumimoji="1" lang="ja-JP" altLang="en-US" sz="1100" b="1" dirty="0">
                  <a:solidFill>
                    <a:schemeClr val="bg1"/>
                  </a:solidFill>
                  <a:latin typeface="ＭＳ Ｐゴシック" panose="020B0600070205080204" pitchFamily="50" charset="-128"/>
                  <a:ea typeface="ＭＳ Ｐゴシック" panose="020B0600070205080204" pitchFamily="50" charset="-128"/>
                </a:rPr>
                <a:t>集客方法の提案</a:t>
              </a:r>
            </a:p>
          </p:txBody>
        </p:sp>
        <p:sp>
          <p:nvSpPr>
            <p:cNvPr id="45" name="正方形/長方形 44">
              <a:extLst>
                <a:ext uri="{FF2B5EF4-FFF2-40B4-BE49-F238E27FC236}">
                  <a16:creationId xmlns:a16="http://schemas.microsoft.com/office/drawing/2014/main" id="{F455BFD6-F035-4B63-961F-4C95B7DF6A25}"/>
                </a:ext>
              </a:extLst>
            </p:cNvPr>
            <p:cNvSpPr/>
            <p:nvPr/>
          </p:nvSpPr>
          <p:spPr>
            <a:xfrm>
              <a:off x="67369" y="3088033"/>
              <a:ext cx="6718434" cy="1799894"/>
            </a:xfrm>
            <a:prstGeom prst="rect">
              <a:avLst/>
            </a:prstGeom>
            <a:noFill/>
            <a:ln>
              <a:solidFill>
                <a:srgbClr val="25283B"/>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en-US" altLang="ja-JP" sz="1000" dirty="0">
                  <a:solidFill>
                    <a:schemeClr val="bg1">
                      <a:lumMod val="65000"/>
                    </a:schemeClr>
                  </a:solidFill>
                  <a:latin typeface="ＭＳ Ｐゴシック" panose="020B0600070205080204" pitchFamily="50" charset="-128"/>
                  <a:ea typeface="ＭＳ Ｐゴシック" panose="020B0600070205080204" pitchFamily="50" charset="-128"/>
                </a:rPr>
                <a:t>※</a:t>
              </a:r>
              <a:r>
                <a:rPr kumimoji="1" lang="ja-JP" altLang="en-US" sz="1000" dirty="0">
                  <a:solidFill>
                    <a:schemeClr val="bg1">
                      <a:lumMod val="65000"/>
                    </a:schemeClr>
                  </a:solidFill>
                  <a:latin typeface="ＭＳ Ｐゴシック" panose="020B0600070205080204" pitchFamily="50" charset="-128"/>
                  <a:ea typeface="ＭＳ Ｐゴシック" panose="020B0600070205080204" pitchFamily="50" charset="-128"/>
                </a:rPr>
                <a:t>提案概要（事前説明会で案内する、能登会場と加賀会場の特性を活かした集客方法について提案すること）</a:t>
              </a:r>
            </a:p>
          </p:txBody>
        </p:sp>
      </p:grpSp>
      <p:sp>
        <p:nvSpPr>
          <p:cNvPr id="4" name="テキスト ボックス 3">
            <a:extLst>
              <a:ext uri="{FF2B5EF4-FFF2-40B4-BE49-F238E27FC236}">
                <a16:creationId xmlns:a16="http://schemas.microsoft.com/office/drawing/2014/main" id="{D2C178F6-DC55-D473-E940-7386C6A8C3D0}"/>
              </a:ext>
            </a:extLst>
          </p:cNvPr>
          <p:cNvSpPr txBox="1"/>
          <p:nvPr/>
        </p:nvSpPr>
        <p:spPr>
          <a:xfrm>
            <a:off x="7778750" y="11021345"/>
            <a:ext cx="1755141" cy="707886"/>
          </a:xfrm>
          <a:prstGeom prst="rect">
            <a:avLst/>
          </a:prstGeom>
          <a:noFill/>
        </p:spPr>
        <p:txBody>
          <a:bodyPr wrap="square" rtlCol="0">
            <a:spAutoFit/>
          </a:bodyPr>
          <a:lstStyle/>
          <a:p>
            <a:r>
              <a:rPr kumimoji="1" lang="en-US" altLang="ja-JP" sz="1050" dirty="0">
                <a:solidFill>
                  <a:schemeClr val="bg1">
                    <a:lumMod val="75000"/>
                  </a:schemeClr>
                </a:solidFill>
              </a:rPr>
              <a:t>※</a:t>
            </a:r>
            <a:r>
              <a:rPr kumimoji="1" lang="ja-JP" altLang="en-US" sz="1050" dirty="0">
                <a:solidFill>
                  <a:schemeClr val="bg1">
                    <a:lumMod val="75000"/>
                  </a:schemeClr>
                </a:solidFill>
              </a:rPr>
              <a:t>文字サイズ</a:t>
            </a:r>
            <a:endParaRPr kumimoji="1" lang="en-US" altLang="ja-JP" sz="1050" dirty="0">
              <a:solidFill>
                <a:schemeClr val="bg1">
                  <a:lumMod val="75000"/>
                </a:schemeClr>
              </a:solidFill>
            </a:endParaRPr>
          </a:p>
          <a:p>
            <a:r>
              <a:rPr kumimoji="1" lang="ja-JP" altLang="en-US" sz="1050" dirty="0">
                <a:solidFill>
                  <a:schemeClr val="bg1">
                    <a:lumMod val="75000"/>
                  </a:schemeClr>
                </a:solidFill>
              </a:rPr>
              <a:t>〇あ　（</a:t>
            </a:r>
            <a:r>
              <a:rPr kumimoji="1" lang="en-US" altLang="ja-JP" sz="1050" dirty="0">
                <a:solidFill>
                  <a:schemeClr val="bg1">
                    <a:lumMod val="75000"/>
                  </a:schemeClr>
                </a:solidFill>
              </a:rPr>
              <a:t>10.5</a:t>
            </a:r>
            <a:r>
              <a:rPr kumimoji="1" lang="ja-JP" altLang="en-US" sz="1050" dirty="0">
                <a:solidFill>
                  <a:schemeClr val="bg1">
                    <a:lumMod val="75000"/>
                  </a:schemeClr>
                </a:solidFill>
              </a:rPr>
              <a:t>ポイント）</a:t>
            </a:r>
            <a:endParaRPr kumimoji="1" lang="en-US" altLang="ja-JP" sz="1050" dirty="0">
              <a:solidFill>
                <a:schemeClr val="bg1">
                  <a:lumMod val="75000"/>
                </a:schemeClr>
              </a:solidFill>
            </a:endParaRPr>
          </a:p>
          <a:p>
            <a:r>
              <a:rPr kumimoji="1" lang="ja-JP" altLang="en-US" sz="1000" dirty="0">
                <a:solidFill>
                  <a:schemeClr val="bg1">
                    <a:lumMod val="75000"/>
                  </a:schemeClr>
                </a:solidFill>
              </a:rPr>
              <a:t>〇あ　（</a:t>
            </a:r>
            <a:r>
              <a:rPr kumimoji="1" lang="en-US" altLang="ja-JP" sz="1000" dirty="0">
                <a:solidFill>
                  <a:schemeClr val="bg1">
                    <a:lumMod val="75000"/>
                  </a:schemeClr>
                </a:solidFill>
              </a:rPr>
              <a:t>10</a:t>
            </a:r>
            <a:r>
              <a:rPr kumimoji="1" lang="ja-JP" altLang="en-US" sz="1000" dirty="0">
                <a:solidFill>
                  <a:schemeClr val="bg1">
                    <a:lumMod val="75000"/>
                  </a:schemeClr>
                </a:solidFill>
              </a:rPr>
              <a:t>ポイント）</a:t>
            </a:r>
            <a:endParaRPr kumimoji="1" lang="en-US" altLang="ja-JP" sz="1000" dirty="0">
              <a:solidFill>
                <a:schemeClr val="bg1">
                  <a:lumMod val="75000"/>
                </a:schemeClr>
              </a:solidFill>
            </a:endParaRPr>
          </a:p>
          <a:p>
            <a:r>
              <a:rPr kumimoji="1" lang="ja-JP" altLang="en-US" sz="900" dirty="0">
                <a:solidFill>
                  <a:schemeClr val="bg1">
                    <a:lumMod val="75000"/>
                  </a:schemeClr>
                </a:solidFill>
              </a:rPr>
              <a:t>✕ あ　（</a:t>
            </a:r>
            <a:r>
              <a:rPr kumimoji="1" lang="en-US" altLang="ja-JP" sz="900" dirty="0">
                <a:solidFill>
                  <a:schemeClr val="bg1">
                    <a:lumMod val="75000"/>
                  </a:schemeClr>
                </a:solidFill>
              </a:rPr>
              <a:t>9</a:t>
            </a:r>
            <a:r>
              <a:rPr kumimoji="1" lang="ja-JP" altLang="en-US" sz="900" dirty="0">
                <a:solidFill>
                  <a:schemeClr val="bg1">
                    <a:lumMod val="75000"/>
                  </a:schemeClr>
                </a:solidFill>
              </a:rPr>
              <a:t>ポイント）</a:t>
            </a:r>
          </a:p>
        </p:txBody>
      </p:sp>
      <p:sp>
        <p:nvSpPr>
          <p:cNvPr id="8" name="テキスト ボックス 7">
            <a:extLst>
              <a:ext uri="{FF2B5EF4-FFF2-40B4-BE49-F238E27FC236}">
                <a16:creationId xmlns:a16="http://schemas.microsoft.com/office/drawing/2014/main" id="{8A74597E-2526-A95C-2273-38741E717633}"/>
              </a:ext>
            </a:extLst>
          </p:cNvPr>
          <p:cNvSpPr txBox="1"/>
          <p:nvPr/>
        </p:nvSpPr>
        <p:spPr>
          <a:xfrm>
            <a:off x="0" y="8858248"/>
            <a:ext cx="5832475" cy="246221"/>
          </a:xfrm>
          <a:prstGeom prst="rect">
            <a:avLst/>
          </a:prstGeom>
          <a:noFill/>
        </p:spPr>
        <p:txBody>
          <a:bodyPr wrap="square">
            <a:spAutoFit/>
          </a:bodyPr>
          <a:lstStyle/>
          <a:p>
            <a:r>
              <a:rPr kumimoji="1" lang="en-US" altLang="ja-JP" sz="1000" kern="1200" dirty="0">
                <a:solidFill>
                  <a:srgbClr val="A6A6A6"/>
                </a:solidFill>
                <a:effectLst/>
                <a:latin typeface="ＭＳ Ｐゴシック" panose="020B0600070205080204" pitchFamily="50" charset="-128"/>
                <a:ea typeface="ＭＳ Ｐゴシック" panose="020B0600070205080204" pitchFamily="50" charset="-128"/>
                <a:cs typeface="+mn-cs"/>
              </a:rPr>
              <a:t>※</a:t>
            </a:r>
            <a:r>
              <a:rPr kumimoji="1" lang="ja-JP" altLang="ja-JP" sz="1000" kern="1200" dirty="0">
                <a:solidFill>
                  <a:srgbClr val="A6A6A6"/>
                </a:solidFill>
                <a:effectLst/>
                <a:latin typeface="ＭＳ Ｐゴシック" panose="020B0600070205080204" pitchFamily="50" charset="-128"/>
                <a:ea typeface="ＭＳ Ｐゴシック" panose="020B0600070205080204" pitchFamily="50" charset="-128"/>
                <a:cs typeface="+mn-cs"/>
              </a:rPr>
              <a:t>提案概要（事前説明会で配布する別紙を参考とすること</a:t>
            </a:r>
            <a:r>
              <a:rPr kumimoji="1" lang="ja-JP" altLang="en-US" sz="1000" kern="1200" dirty="0">
                <a:solidFill>
                  <a:srgbClr val="A6A6A6"/>
                </a:solidFill>
                <a:effectLst/>
                <a:latin typeface="ＭＳ Ｐゴシック" panose="020B0600070205080204" pitchFamily="50" charset="-128"/>
                <a:ea typeface="ＭＳ Ｐゴシック" panose="020B0600070205080204" pitchFamily="50" charset="-128"/>
                <a:cs typeface="+mn-cs"/>
              </a:rPr>
              <a:t>）</a:t>
            </a:r>
            <a:endParaRPr lang="ja-JP" altLang="en-US" sz="1000" dirty="0">
              <a:solidFill>
                <a:schemeClr val="bg2">
                  <a:lumMod val="75000"/>
                </a:schemeClr>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263585951"/>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244</TotalTime>
  <Words>188</Words>
  <Application>Microsoft Office PowerPoint</Application>
  <PresentationFormat>A3 297x420 mm</PresentationFormat>
  <Paragraphs>16</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HG丸ｺﾞｼｯｸM-PRO</vt:lpstr>
      <vt:lpstr>ＭＳ Ｐゴシック</vt:lpstr>
      <vt:lpstr>Arial</vt:lpstr>
      <vt:lpstr>Calibri</vt:lpstr>
      <vt:lpstr>Calibri Light</vt:lpstr>
      <vt:lpstr>Office 2013 - 2022 テーマ</vt:lpstr>
      <vt:lpstr>いしかわ防災フェア２０２６企画運営等業務提案の概要　【様式４】</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令和５年度石川県・金沢市連携による米国誘客現地ＰＲ事業　提案の概要　【様式●】</dc:title>
  <dc:creator>HW55161</dc:creator>
  <cp:lastModifiedBy>浅見　和希</cp:lastModifiedBy>
  <cp:revision>46</cp:revision>
  <cp:lastPrinted>2026-03-27T01:05:26Z</cp:lastPrinted>
  <dcterms:created xsi:type="dcterms:W3CDTF">2023-03-02T09:10:25Z</dcterms:created>
  <dcterms:modified xsi:type="dcterms:W3CDTF">2026-06-05T03:00:11Z</dcterms:modified>
</cp:coreProperties>
</file>